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8" r:id="rId1"/>
  </p:sldMasterIdLst>
  <p:notesMasterIdLst>
    <p:notesMasterId r:id="rId34"/>
  </p:notesMasterIdLst>
  <p:handoutMasterIdLst>
    <p:handoutMasterId r:id="rId35"/>
  </p:handoutMasterIdLst>
  <p:sldIdLst>
    <p:sldId id="310" r:id="rId2"/>
    <p:sldId id="274" r:id="rId3"/>
    <p:sldId id="292" r:id="rId4"/>
    <p:sldId id="305" r:id="rId5"/>
    <p:sldId id="311" r:id="rId6"/>
    <p:sldId id="315" r:id="rId7"/>
    <p:sldId id="316" r:id="rId8"/>
    <p:sldId id="317" r:id="rId9"/>
    <p:sldId id="335" r:id="rId10"/>
    <p:sldId id="330" r:id="rId11"/>
    <p:sldId id="331" r:id="rId12"/>
    <p:sldId id="329" r:id="rId13"/>
    <p:sldId id="319" r:id="rId14"/>
    <p:sldId id="320" r:id="rId15"/>
    <p:sldId id="332" r:id="rId16"/>
    <p:sldId id="333" r:id="rId17"/>
    <p:sldId id="334" r:id="rId18"/>
    <p:sldId id="318" r:id="rId19"/>
    <p:sldId id="322" r:id="rId20"/>
    <p:sldId id="268" r:id="rId21"/>
    <p:sldId id="272" r:id="rId22"/>
    <p:sldId id="273" r:id="rId23"/>
    <p:sldId id="270" r:id="rId24"/>
    <p:sldId id="298" r:id="rId25"/>
    <p:sldId id="299" r:id="rId26"/>
    <p:sldId id="324" r:id="rId27"/>
    <p:sldId id="325" r:id="rId28"/>
    <p:sldId id="326" r:id="rId29"/>
    <p:sldId id="327" r:id="rId30"/>
    <p:sldId id="328" r:id="rId31"/>
    <p:sldId id="337" r:id="rId32"/>
    <p:sldId id="336" r:id="rId3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autoAdjust="0"/>
  </p:normalViewPr>
  <p:slideViewPr>
    <p:cSldViewPr snapToGrid="0">
      <p:cViewPr>
        <p:scale>
          <a:sx n="73" d="100"/>
          <a:sy n="73" d="100"/>
        </p:scale>
        <p:origin x="-612"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734965-673D-4A25-9E67-2AE11745564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7152D12-0FEB-47E1-BAFC-BC131CF802C0}">
      <dgm:prSet phldrT="[Text]" custT="1"/>
      <dgm:spPr/>
      <dgm:t>
        <a:bodyPr/>
        <a:lstStyle/>
        <a:p>
          <a:pPr>
            <a:lnSpc>
              <a:spcPct val="100000"/>
            </a:lnSpc>
            <a:spcAft>
              <a:spcPts val="0"/>
            </a:spcAft>
          </a:pPr>
          <a:r>
            <a:rPr lang="en-US" sz="1200" b="1" dirty="0" smtClean="0">
              <a:solidFill>
                <a:schemeClr val="tx1"/>
              </a:solidFill>
            </a:rPr>
            <a:t>Timely Determination of Requirements </a:t>
          </a:r>
        </a:p>
        <a:p>
          <a:pPr>
            <a:lnSpc>
              <a:spcPct val="100000"/>
            </a:lnSpc>
            <a:spcAft>
              <a:spcPts val="0"/>
            </a:spcAft>
          </a:pPr>
          <a:r>
            <a:rPr lang="en-US" sz="1200" b="1" dirty="0" smtClean="0">
              <a:solidFill>
                <a:schemeClr val="tx1"/>
              </a:solidFill>
            </a:rPr>
            <a:t>(Goods/Works/ Services)</a:t>
          </a:r>
          <a:endParaRPr lang="en-US" sz="1200" b="1" dirty="0">
            <a:solidFill>
              <a:schemeClr val="tx1"/>
            </a:solidFill>
          </a:endParaRPr>
        </a:p>
      </dgm:t>
    </dgm:pt>
    <dgm:pt modelId="{0D7FAF16-E8A4-42AF-8A39-D40D371468B9}" type="parTrans" cxnId="{1C77311D-F272-43FE-9D7E-CC852F687591}">
      <dgm:prSet/>
      <dgm:spPr/>
      <dgm:t>
        <a:bodyPr/>
        <a:lstStyle/>
        <a:p>
          <a:endParaRPr lang="en-US" sz="1200"/>
        </a:p>
      </dgm:t>
    </dgm:pt>
    <dgm:pt modelId="{7962294F-D4CD-4A79-AA3F-3C3FF7FDDA98}" type="sibTrans" cxnId="{1C77311D-F272-43FE-9D7E-CC852F687591}">
      <dgm:prSet/>
      <dgm:spPr/>
      <dgm:t>
        <a:bodyPr/>
        <a:lstStyle/>
        <a:p>
          <a:endParaRPr lang="en-US" sz="1200"/>
        </a:p>
      </dgm:t>
    </dgm:pt>
    <dgm:pt modelId="{67824C04-39E1-428C-8627-77D2FE5AA580}">
      <dgm:prSet phldrT="[Text]" custT="1"/>
      <dgm:spPr/>
      <dgm:t>
        <a:bodyPr/>
        <a:lstStyle/>
        <a:p>
          <a:pPr algn="ctr">
            <a:lnSpc>
              <a:spcPct val="100000"/>
            </a:lnSpc>
            <a:spcAft>
              <a:spcPts val="0"/>
            </a:spcAft>
          </a:pPr>
          <a:r>
            <a:rPr lang="en-US" sz="1200" b="1" dirty="0" smtClean="0">
              <a:solidFill>
                <a:schemeClr val="tx1"/>
              </a:solidFill>
            </a:rPr>
            <a:t>Type of Bidding</a:t>
          </a:r>
        </a:p>
        <a:p>
          <a:pPr algn="l">
            <a:lnSpc>
              <a:spcPct val="100000"/>
            </a:lnSpc>
            <a:spcAft>
              <a:spcPts val="0"/>
            </a:spcAft>
          </a:pPr>
          <a:r>
            <a:rPr lang="en-US" sz="1200" b="1" dirty="0" smtClean="0">
              <a:solidFill>
                <a:schemeClr val="tx1"/>
              </a:solidFill>
            </a:rPr>
            <a:t>-Single Stage Single Envelope</a:t>
          </a:r>
        </a:p>
        <a:p>
          <a:pPr algn="l">
            <a:lnSpc>
              <a:spcPct val="100000"/>
            </a:lnSpc>
            <a:spcAft>
              <a:spcPts val="0"/>
            </a:spcAft>
          </a:pPr>
          <a:r>
            <a:rPr lang="en-US" sz="1200" b="1" dirty="0" smtClean="0">
              <a:solidFill>
                <a:schemeClr val="tx1"/>
              </a:solidFill>
            </a:rPr>
            <a:t>-Single Stage Two Envelope</a:t>
          </a:r>
        </a:p>
        <a:p>
          <a:pPr algn="l">
            <a:lnSpc>
              <a:spcPct val="100000"/>
            </a:lnSpc>
            <a:spcAft>
              <a:spcPts val="0"/>
            </a:spcAft>
          </a:pPr>
          <a:r>
            <a:rPr lang="en-US" sz="1200" b="1" dirty="0" smtClean="0">
              <a:solidFill>
                <a:schemeClr val="tx1"/>
              </a:solidFill>
            </a:rPr>
            <a:t>-Two Stage</a:t>
          </a:r>
          <a:endParaRPr lang="en-US" sz="1200" b="1" dirty="0">
            <a:solidFill>
              <a:schemeClr val="tx1"/>
            </a:solidFill>
          </a:endParaRPr>
        </a:p>
      </dgm:t>
    </dgm:pt>
    <dgm:pt modelId="{82992122-3248-4E22-A5B8-3C28975C7991}" type="parTrans" cxnId="{93AFF298-473F-4F4C-9593-14EA3F28549A}">
      <dgm:prSet/>
      <dgm:spPr/>
      <dgm:t>
        <a:bodyPr/>
        <a:lstStyle/>
        <a:p>
          <a:endParaRPr lang="en-US" sz="1200"/>
        </a:p>
      </dgm:t>
    </dgm:pt>
    <dgm:pt modelId="{5D22967E-EC14-4852-9CE4-73FDF3CA3A2D}" type="sibTrans" cxnId="{93AFF298-473F-4F4C-9593-14EA3F28549A}">
      <dgm:prSet/>
      <dgm:spPr/>
      <dgm:t>
        <a:bodyPr/>
        <a:lstStyle/>
        <a:p>
          <a:endParaRPr lang="en-US" sz="1200"/>
        </a:p>
      </dgm:t>
    </dgm:pt>
    <dgm:pt modelId="{17317472-C7A2-4355-9ECF-09BFA1DEF16B}">
      <dgm:prSet phldrT="[Text]" custT="1"/>
      <dgm:spPr/>
      <dgm:t>
        <a:bodyPr/>
        <a:lstStyle/>
        <a:p>
          <a:pPr algn="ctr"/>
          <a:r>
            <a:rPr lang="en-US" sz="1200" b="1" dirty="0" smtClean="0">
              <a:solidFill>
                <a:schemeClr val="tx1"/>
              </a:solidFill>
            </a:rPr>
            <a:t>Bid Evaluation</a:t>
          </a:r>
        </a:p>
        <a:p>
          <a:pPr algn="l"/>
          <a:r>
            <a:rPr lang="en-US" sz="1200" b="1" dirty="0" smtClean="0">
              <a:solidFill>
                <a:schemeClr val="tx1"/>
              </a:solidFill>
            </a:rPr>
            <a:t>-General Compliance to Bid Conditions</a:t>
          </a:r>
        </a:p>
        <a:p>
          <a:pPr algn="l"/>
          <a:r>
            <a:rPr lang="en-US" sz="1200" b="1" dirty="0" smtClean="0">
              <a:solidFill>
                <a:schemeClr val="tx1"/>
              </a:solidFill>
            </a:rPr>
            <a:t>-Qualification of Bidder </a:t>
          </a:r>
        </a:p>
        <a:p>
          <a:pPr algn="l"/>
          <a:r>
            <a:rPr lang="en-US" sz="1200" b="1" dirty="0" smtClean="0">
              <a:solidFill>
                <a:schemeClr val="tx1"/>
              </a:solidFill>
            </a:rPr>
            <a:t>-Technical &amp; Commercial Compliance</a:t>
          </a:r>
        </a:p>
        <a:p>
          <a:pPr algn="l"/>
          <a:r>
            <a:rPr lang="en-US" sz="1200" b="1" dirty="0" smtClean="0">
              <a:solidFill>
                <a:schemeClr val="tx1"/>
              </a:solidFill>
            </a:rPr>
            <a:t>-Capacity &amp; Capability of Bidder</a:t>
          </a:r>
        </a:p>
        <a:p>
          <a:pPr algn="l"/>
          <a:r>
            <a:rPr lang="en-US" sz="1200" b="1" dirty="0" smtClean="0">
              <a:solidFill>
                <a:schemeClr val="tx1"/>
              </a:solidFill>
            </a:rPr>
            <a:t>-Price</a:t>
          </a:r>
          <a:endParaRPr lang="en-US" sz="1200" b="1" dirty="0">
            <a:solidFill>
              <a:schemeClr val="tx1"/>
            </a:solidFill>
          </a:endParaRPr>
        </a:p>
      </dgm:t>
    </dgm:pt>
    <dgm:pt modelId="{0EBD95FD-660C-41DF-95EF-C04511971872}" type="parTrans" cxnId="{47B7B04A-844F-4474-AFE4-E155201DD2E3}">
      <dgm:prSet/>
      <dgm:spPr/>
      <dgm:t>
        <a:bodyPr/>
        <a:lstStyle/>
        <a:p>
          <a:endParaRPr lang="en-US" sz="1200"/>
        </a:p>
      </dgm:t>
    </dgm:pt>
    <dgm:pt modelId="{934C35B4-223C-4FB0-9EC1-6E837908CB13}" type="sibTrans" cxnId="{47B7B04A-844F-4474-AFE4-E155201DD2E3}">
      <dgm:prSet/>
      <dgm:spPr/>
      <dgm:t>
        <a:bodyPr/>
        <a:lstStyle/>
        <a:p>
          <a:endParaRPr lang="en-US" sz="1200"/>
        </a:p>
      </dgm:t>
    </dgm:pt>
    <dgm:pt modelId="{2F2A760F-FF87-4823-B276-F969E36F6242}">
      <dgm:prSet phldrT="[Text]" custT="1"/>
      <dgm:spPr/>
      <dgm:t>
        <a:bodyPr/>
        <a:lstStyle/>
        <a:p>
          <a:pPr algn="l">
            <a:lnSpc>
              <a:spcPct val="100000"/>
            </a:lnSpc>
            <a:spcAft>
              <a:spcPts val="0"/>
            </a:spcAft>
          </a:pPr>
          <a:r>
            <a:rPr lang="en-US" sz="1200" b="1" dirty="0" smtClean="0">
              <a:solidFill>
                <a:schemeClr val="tx1"/>
              </a:solidFill>
            </a:rPr>
            <a:t>-Award to Lowest </a:t>
          </a:r>
        </a:p>
        <a:p>
          <a:pPr algn="l">
            <a:lnSpc>
              <a:spcPct val="100000"/>
            </a:lnSpc>
            <a:spcAft>
              <a:spcPts val="0"/>
            </a:spcAft>
          </a:pPr>
          <a:r>
            <a:rPr lang="en-US" sz="1200" b="1" dirty="0" smtClean="0">
              <a:solidFill>
                <a:schemeClr val="tx1"/>
              </a:solidFill>
            </a:rPr>
            <a:t>Evaluated Responsive Bidder</a:t>
          </a:r>
        </a:p>
        <a:p>
          <a:pPr algn="l">
            <a:lnSpc>
              <a:spcPct val="100000"/>
            </a:lnSpc>
            <a:spcAft>
              <a:spcPts val="0"/>
            </a:spcAft>
          </a:pPr>
          <a:r>
            <a:rPr lang="en-US" sz="1200" b="1" dirty="0" smtClean="0">
              <a:solidFill>
                <a:schemeClr val="tx1"/>
              </a:solidFill>
            </a:rPr>
            <a:t>-Contract Signing </a:t>
          </a:r>
        </a:p>
        <a:p>
          <a:pPr algn="l">
            <a:lnSpc>
              <a:spcPct val="100000"/>
            </a:lnSpc>
            <a:spcAft>
              <a:spcPts val="0"/>
            </a:spcAft>
          </a:pPr>
          <a:r>
            <a:rPr lang="en-US" sz="1200" b="1" dirty="0" smtClean="0">
              <a:solidFill>
                <a:schemeClr val="tx1"/>
              </a:solidFill>
            </a:rPr>
            <a:t>- Performance Guarantee Submission</a:t>
          </a:r>
          <a:endParaRPr lang="en-US" sz="1200" b="1" dirty="0">
            <a:solidFill>
              <a:schemeClr val="tx1"/>
            </a:solidFill>
          </a:endParaRPr>
        </a:p>
      </dgm:t>
    </dgm:pt>
    <dgm:pt modelId="{1D5ED539-8D21-4627-80E7-88311511B03E}" type="parTrans" cxnId="{7F3EC4E0-7445-425C-B581-BAC4E467F295}">
      <dgm:prSet/>
      <dgm:spPr/>
      <dgm:t>
        <a:bodyPr/>
        <a:lstStyle/>
        <a:p>
          <a:endParaRPr lang="en-US" sz="1200"/>
        </a:p>
      </dgm:t>
    </dgm:pt>
    <dgm:pt modelId="{9D2DF3F4-98C8-480D-9780-8CE5C282BA10}" type="sibTrans" cxnId="{7F3EC4E0-7445-425C-B581-BAC4E467F295}">
      <dgm:prSet/>
      <dgm:spPr/>
      <dgm:t>
        <a:bodyPr/>
        <a:lstStyle/>
        <a:p>
          <a:endParaRPr lang="en-US" sz="1200"/>
        </a:p>
      </dgm:t>
    </dgm:pt>
    <dgm:pt modelId="{634C10D4-D93F-4F1F-A3AB-9EC117F38976}">
      <dgm:prSet phldrT="[Text]" custT="1"/>
      <dgm:spPr/>
      <dgm:t>
        <a:bodyPr/>
        <a:lstStyle/>
        <a:p>
          <a:r>
            <a:rPr lang="en-US" sz="1200" b="1" dirty="0" smtClean="0">
              <a:solidFill>
                <a:schemeClr val="tx1"/>
              </a:solidFill>
            </a:rPr>
            <a:t>Contract Monitoring/Follow up</a:t>
          </a:r>
          <a:endParaRPr lang="en-US" sz="1200" b="1" dirty="0">
            <a:solidFill>
              <a:schemeClr val="tx1"/>
            </a:solidFill>
          </a:endParaRPr>
        </a:p>
      </dgm:t>
    </dgm:pt>
    <dgm:pt modelId="{BA60FD98-CA73-48AE-B22F-C42E27B52DF0}" type="parTrans" cxnId="{EEA42FDF-0ADE-43B7-9C44-911B60484216}">
      <dgm:prSet/>
      <dgm:spPr/>
      <dgm:t>
        <a:bodyPr/>
        <a:lstStyle/>
        <a:p>
          <a:endParaRPr lang="en-US" sz="1200"/>
        </a:p>
      </dgm:t>
    </dgm:pt>
    <dgm:pt modelId="{8C6B7C8F-6E53-40EE-A652-A1C454472FEB}" type="sibTrans" cxnId="{EEA42FDF-0ADE-43B7-9C44-911B60484216}">
      <dgm:prSet/>
      <dgm:spPr/>
      <dgm:t>
        <a:bodyPr/>
        <a:lstStyle/>
        <a:p>
          <a:endParaRPr lang="en-US" sz="1200"/>
        </a:p>
      </dgm:t>
    </dgm:pt>
    <dgm:pt modelId="{C9B76A72-4ED8-40FB-BB56-BDE6A2EBAD94}">
      <dgm:prSet custT="1"/>
      <dgm:spPr/>
      <dgm:t>
        <a:bodyPr/>
        <a:lstStyle/>
        <a:p>
          <a:r>
            <a:rPr lang="en-US" sz="1200" b="1" dirty="0" smtClean="0">
              <a:solidFill>
                <a:schemeClr val="tx1"/>
              </a:solidFill>
            </a:rPr>
            <a:t>Finalization of Technical Specification &amp; Commercial Conditions</a:t>
          </a:r>
          <a:endParaRPr lang="en-US" sz="1200" b="1" dirty="0">
            <a:solidFill>
              <a:schemeClr val="tx1"/>
            </a:solidFill>
          </a:endParaRPr>
        </a:p>
      </dgm:t>
    </dgm:pt>
    <dgm:pt modelId="{95337035-7B24-4BD4-A931-7D473BE042F9}" type="parTrans" cxnId="{57D38E8D-9DE7-4AF0-8A85-B34622AF8BE3}">
      <dgm:prSet/>
      <dgm:spPr/>
      <dgm:t>
        <a:bodyPr/>
        <a:lstStyle/>
        <a:p>
          <a:endParaRPr lang="en-US" sz="1200"/>
        </a:p>
      </dgm:t>
    </dgm:pt>
    <dgm:pt modelId="{64BAA6F9-9019-416B-8FB9-D2BB6DBBC1A5}" type="sibTrans" cxnId="{57D38E8D-9DE7-4AF0-8A85-B34622AF8BE3}">
      <dgm:prSet/>
      <dgm:spPr/>
      <dgm:t>
        <a:bodyPr/>
        <a:lstStyle/>
        <a:p>
          <a:endParaRPr lang="en-US" sz="1200"/>
        </a:p>
      </dgm:t>
    </dgm:pt>
    <dgm:pt modelId="{B03F8105-53C8-4E2F-88D5-28E8300B6B22}">
      <dgm:prSet custT="1"/>
      <dgm:spPr/>
      <dgm:t>
        <a:bodyPr/>
        <a:lstStyle/>
        <a:p>
          <a:pPr algn="ctr">
            <a:lnSpc>
              <a:spcPct val="90000"/>
            </a:lnSpc>
            <a:spcAft>
              <a:spcPct val="35000"/>
            </a:spcAft>
          </a:pPr>
          <a:endParaRPr lang="en-US" sz="1200" dirty="0" smtClean="0"/>
        </a:p>
        <a:p>
          <a:pPr algn="ctr">
            <a:lnSpc>
              <a:spcPct val="90000"/>
            </a:lnSpc>
            <a:spcAft>
              <a:spcPct val="35000"/>
            </a:spcAft>
          </a:pPr>
          <a:endParaRPr lang="en-US" sz="1200" dirty="0" smtClean="0"/>
        </a:p>
        <a:p>
          <a:pPr algn="ctr">
            <a:lnSpc>
              <a:spcPct val="100000"/>
            </a:lnSpc>
            <a:spcAft>
              <a:spcPts val="0"/>
            </a:spcAft>
          </a:pPr>
          <a:r>
            <a:rPr lang="en-US" sz="1200" b="1" dirty="0" smtClean="0">
              <a:solidFill>
                <a:schemeClr val="tx1"/>
              </a:solidFill>
            </a:rPr>
            <a:t>Mode of Bidding</a:t>
          </a:r>
        </a:p>
        <a:p>
          <a:pPr algn="l">
            <a:lnSpc>
              <a:spcPct val="100000"/>
            </a:lnSpc>
            <a:spcAft>
              <a:spcPts val="0"/>
            </a:spcAft>
          </a:pPr>
          <a:r>
            <a:rPr lang="en-US" sz="1200" b="1" dirty="0" smtClean="0">
              <a:solidFill>
                <a:schemeClr val="tx1"/>
              </a:solidFill>
            </a:rPr>
            <a:t>-Open Tendering</a:t>
          </a:r>
        </a:p>
        <a:p>
          <a:pPr algn="l">
            <a:lnSpc>
              <a:spcPct val="100000"/>
            </a:lnSpc>
            <a:spcAft>
              <a:spcPts val="0"/>
            </a:spcAft>
          </a:pPr>
          <a:r>
            <a:rPr lang="en-US" sz="1200" b="1" dirty="0" smtClean="0">
              <a:solidFill>
                <a:schemeClr val="tx1"/>
              </a:solidFill>
            </a:rPr>
            <a:t>-Limited Tendering</a:t>
          </a:r>
        </a:p>
        <a:p>
          <a:pPr algn="l">
            <a:lnSpc>
              <a:spcPct val="100000"/>
            </a:lnSpc>
            <a:spcAft>
              <a:spcPts val="0"/>
            </a:spcAft>
          </a:pPr>
          <a:r>
            <a:rPr lang="en-US" sz="1200" b="1" dirty="0" smtClean="0">
              <a:solidFill>
                <a:schemeClr val="tx1"/>
              </a:solidFill>
            </a:rPr>
            <a:t>-Nomination</a:t>
          </a:r>
        </a:p>
        <a:p>
          <a:pPr algn="ctr">
            <a:lnSpc>
              <a:spcPct val="90000"/>
            </a:lnSpc>
            <a:spcAft>
              <a:spcPct val="35000"/>
            </a:spcAft>
          </a:pPr>
          <a:endParaRPr lang="en-US" sz="1200" dirty="0" smtClean="0"/>
        </a:p>
        <a:p>
          <a:pPr algn="ctr">
            <a:lnSpc>
              <a:spcPct val="90000"/>
            </a:lnSpc>
            <a:spcAft>
              <a:spcPct val="35000"/>
            </a:spcAft>
          </a:pPr>
          <a:endParaRPr lang="en-US" sz="1200" dirty="0"/>
        </a:p>
      </dgm:t>
    </dgm:pt>
    <dgm:pt modelId="{C48B95FD-AC86-4D84-921D-EF068097ED17}" type="parTrans" cxnId="{2B34B2D3-DE82-4E76-B0C7-502EE1CFFAE1}">
      <dgm:prSet/>
      <dgm:spPr/>
      <dgm:t>
        <a:bodyPr/>
        <a:lstStyle/>
        <a:p>
          <a:endParaRPr lang="en-US" sz="1200"/>
        </a:p>
      </dgm:t>
    </dgm:pt>
    <dgm:pt modelId="{20A2E4AA-B2C5-43B8-A083-41CC2C304D1B}" type="sibTrans" cxnId="{2B34B2D3-DE82-4E76-B0C7-502EE1CFFAE1}">
      <dgm:prSet/>
      <dgm:spPr/>
      <dgm:t>
        <a:bodyPr/>
        <a:lstStyle/>
        <a:p>
          <a:endParaRPr lang="en-US" sz="1200"/>
        </a:p>
      </dgm:t>
    </dgm:pt>
    <dgm:pt modelId="{AAC93F19-6687-4339-B512-EA30DADCC422}">
      <dgm:prSet custT="1"/>
      <dgm:spPr/>
      <dgm:t>
        <a:bodyPr/>
        <a:lstStyle/>
        <a:p>
          <a:pPr algn="ctr"/>
          <a:r>
            <a:rPr lang="en-US" sz="1200" b="1" dirty="0" smtClean="0">
              <a:solidFill>
                <a:schemeClr val="tx1"/>
              </a:solidFill>
            </a:rPr>
            <a:t>Bid Submission/Receipt</a:t>
          </a:r>
        </a:p>
        <a:p>
          <a:pPr algn="l"/>
          <a:r>
            <a:rPr lang="en-US" sz="1200" b="1" dirty="0" smtClean="0">
              <a:solidFill>
                <a:schemeClr val="tx1"/>
              </a:solidFill>
            </a:rPr>
            <a:t>-e-bids</a:t>
          </a:r>
        </a:p>
        <a:p>
          <a:pPr algn="l"/>
          <a:r>
            <a:rPr lang="en-US" sz="1200" b="1" dirty="0" smtClean="0">
              <a:solidFill>
                <a:schemeClr val="tx1"/>
              </a:solidFill>
            </a:rPr>
            <a:t>-paper bids</a:t>
          </a:r>
          <a:endParaRPr lang="en-US" sz="1200" b="1" dirty="0">
            <a:solidFill>
              <a:schemeClr val="tx1"/>
            </a:solidFill>
          </a:endParaRPr>
        </a:p>
      </dgm:t>
    </dgm:pt>
    <dgm:pt modelId="{6C32564F-6DC7-477A-9E5A-AB827751DAFB}" type="parTrans" cxnId="{A03EE51E-FC5C-4416-B57C-4F28F222CC93}">
      <dgm:prSet/>
      <dgm:spPr/>
      <dgm:t>
        <a:bodyPr/>
        <a:lstStyle/>
        <a:p>
          <a:endParaRPr lang="en-US" sz="1200"/>
        </a:p>
      </dgm:t>
    </dgm:pt>
    <dgm:pt modelId="{2849B0BB-001F-43B6-A8A1-8AA85AD7CFAE}" type="sibTrans" cxnId="{A03EE51E-FC5C-4416-B57C-4F28F222CC93}">
      <dgm:prSet/>
      <dgm:spPr/>
      <dgm:t>
        <a:bodyPr/>
        <a:lstStyle/>
        <a:p>
          <a:endParaRPr lang="en-US" sz="1200"/>
        </a:p>
      </dgm:t>
    </dgm:pt>
    <dgm:pt modelId="{E5722E13-3C84-4A9A-AD6B-80FD8F88A462}">
      <dgm:prSet custT="1"/>
      <dgm:spPr/>
      <dgm:t>
        <a:bodyPr/>
        <a:lstStyle/>
        <a:p>
          <a:r>
            <a:rPr lang="en-US" sz="1200" b="1" dirty="0" smtClean="0">
              <a:solidFill>
                <a:schemeClr val="tx1"/>
              </a:solidFill>
            </a:rPr>
            <a:t>Availability of Funds and Land &amp; Statutory Clearances wherever  required</a:t>
          </a:r>
          <a:endParaRPr lang="en-US" sz="1200" b="1" dirty="0">
            <a:solidFill>
              <a:schemeClr val="tx1"/>
            </a:solidFill>
          </a:endParaRPr>
        </a:p>
      </dgm:t>
    </dgm:pt>
    <dgm:pt modelId="{70F9599E-1325-4E5E-B70F-A37DCE2FCF43}" type="parTrans" cxnId="{1FE18A24-9133-4436-9FB6-EB7113946DB4}">
      <dgm:prSet/>
      <dgm:spPr/>
      <dgm:t>
        <a:bodyPr/>
        <a:lstStyle/>
        <a:p>
          <a:endParaRPr lang="en-US" sz="1200"/>
        </a:p>
      </dgm:t>
    </dgm:pt>
    <dgm:pt modelId="{5792AB10-13AD-4F5C-9B99-8CB26A581300}" type="sibTrans" cxnId="{1FE18A24-9133-4436-9FB6-EB7113946DB4}">
      <dgm:prSet/>
      <dgm:spPr/>
      <dgm:t>
        <a:bodyPr/>
        <a:lstStyle/>
        <a:p>
          <a:endParaRPr lang="en-US" sz="1200"/>
        </a:p>
      </dgm:t>
    </dgm:pt>
    <dgm:pt modelId="{B0C7C2DB-E060-4278-999B-BF8F28EA56FB}">
      <dgm:prSet custT="1"/>
      <dgm:spPr/>
      <dgm:t>
        <a:bodyPr/>
        <a:lstStyle/>
        <a:p>
          <a:r>
            <a:rPr lang="en-US" sz="1200" b="1" dirty="0" smtClean="0">
              <a:solidFill>
                <a:schemeClr val="tx1"/>
              </a:solidFill>
            </a:rPr>
            <a:t>Acceptance of Goods/works/services</a:t>
          </a:r>
          <a:endParaRPr lang="en-US" sz="1200" b="1" dirty="0">
            <a:solidFill>
              <a:schemeClr val="tx1"/>
            </a:solidFill>
          </a:endParaRPr>
        </a:p>
      </dgm:t>
    </dgm:pt>
    <dgm:pt modelId="{03B15907-B0D8-4278-9CD4-F7CD86DE9520}" type="parTrans" cxnId="{C238D4F4-8A35-4EAA-A5A8-231A5537E5E9}">
      <dgm:prSet/>
      <dgm:spPr/>
      <dgm:t>
        <a:bodyPr/>
        <a:lstStyle/>
        <a:p>
          <a:endParaRPr lang="en-US" sz="1200"/>
        </a:p>
      </dgm:t>
    </dgm:pt>
    <dgm:pt modelId="{73961766-B617-47C5-A416-A58688CF30FD}" type="sibTrans" cxnId="{C238D4F4-8A35-4EAA-A5A8-231A5537E5E9}">
      <dgm:prSet/>
      <dgm:spPr/>
      <dgm:t>
        <a:bodyPr/>
        <a:lstStyle/>
        <a:p>
          <a:endParaRPr lang="en-US" sz="1200"/>
        </a:p>
      </dgm:t>
    </dgm:pt>
    <dgm:pt modelId="{77965952-95F5-4CAB-AECE-8C6FAF116798}">
      <dgm:prSet custT="1"/>
      <dgm:spPr/>
      <dgm:t>
        <a:bodyPr/>
        <a:lstStyle/>
        <a:p>
          <a:r>
            <a:rPr lang="en-US" sz="1200" b="1" dirty="0" smtClean="0">
              <a:solidFill>
                <a:schemeClr val="tx1"/>
              </a:solidFill>
            </a:rPr>
            <a:t>Invoice Verification </a:t>
          </a:r>
          <a:endParaRPr lang="en-US" sz="1200" b="1" dirty="0">
            <a:solidFill>
              <a:schemeClr val="tx1"/>
            </a:solidFill>
          </a:endParaRPr>
        </a:p>
      </dgm:t>
    </dgm:pt>
    <dgm:pt modelId="{06EC7E1D-D0A2-4EBA-B2F3-ADBCC70D58CF}" type="parTrans" cxnId="{3BF689B1-3729-4D73-8776-705A07C0E4FA}">
      <dgm:prSet/>
      <dgm:spPr/>
      <dgm:t>
        <a:bodyPr/>
        <a:lstStyle/>
        <a:p>
          <a:endParaRPr lang="en-US" sz="1200"/>
        </a:p>
      </dgm:t>
    </dgm:pt>
    <dgm:pt modelId="{A952705C-1BCC-47B3-A704-24246E248564}" type="sibTrans" cxnId="{3BF689B1-3729-4D73-8776-705A07C0E4FA}">
      <dgm:prSet/>
      <dgm:spPr/>
      <dgm:t>
        <a:bodyPr/>
        <a:lstStyle/>
        <a:p>
          <a:endParaRPr lang="en-US" sz="1200"/>
        </a:p>
      </dgm:t>
    </dgm:pt>
    <dgm:pt modelId="{B10DC893-90E7-48ED-9454-BE58DD85E3C7}">
      <dgm:prSet custT="1"/>
      <dgm:spPr/>
      <dgm:t>
        <a:bodyPr/>
        <a:lstStyle/>
        <a:p>
          <a:r>
            <a:rPr lang="en-US" sz="1200" b="1" dirty="0" smtClean="0">
              <a:solidFill>
                <a:schemeClr val="tx1"/>
              </a:solidFill>
            </a:rPr>
            <a:t>Payment</a:t>
          </a:r>
          <a:endParaRPr lang="en-US" sz="1200" b="1" dirty="0">
            <a:solidFill>
              <a:schemeClr val="tx1"/>
            </a:solidFill>
          </a:endParaRPr>
        </a:p>
      </dgm:t>
    </dgm:pt>
    <dgm:pt modelId="{E57620F4-1039-467A-BEA3-224AAFF001FB}" type="parTrans" cxnId="{EF46F00D-6EA2-4438-9008-E47F64FFAA6B}">
      <dgm:prSet/>
      <dgm:spPr/>
      <dgm:t>
        <a:bodyPr/>
        <a:lstStyle/>
        <a:p>
          <a:endParaRPr lang="en-US" sz="1200"/>
        </a:p>
      </dgm:t>
    </dgm:pt>
    <dgm:pt modelId="{63ED65E3-E443-46EE-B790-F20004C58FEB}" type="sibTrans" cxnId="{EF46F00D-6EA2-4438-9008-E47F64FFAA6B}">
      <dgm:prSet/>
      <dgm:spPr/>
      <dgm:t>
        <a:bodyPr/>
        <a:lstStyle/>
        <a:p>
          <a:endParaRPr lang="en-US" sz="1200"/>
        </a:p>
      </dgm:t>
    </dgm:pt>
    <dgm:pt modelId="{B1A47EEE-EB0B-4391-A9E4-5A86FA4949C3}" type="pres">
      <dgm:prSet presAssocID="{7C734965-673D-4A25-9E67-2AE11745564D}" presName="Name0" presStyleCnt="0">
        <dgm:presLayoutVars>
          <dgm:dir/>
          <dgm:resizeHandles val="exact"/>
        </dgm:presLayoutVars>
      </dgm:prSet>
      <dgm:spPr/>
      <dgm:t>
        <a:bodyPr/>
        <a:lstStyle/>
        <a:p>
          <a:endParaRPr lang="en-US"/>
        </a:p>
      </dgm:t>
    </dgm:pt>
    <dgm:pt modelId="{306A678D-2E01-47EF-9B23-EE417A301F94}" type="pres">
      <dgm:prSet presAssocID="{7C734965-673D-4A25-9E67-2AE11745564D}" presName="cycle" presStyleCnt="0"/>
      <dgm:spPr/>
    </dgm:pt>
    <dgm:pt modelId="{8096693A-924F-478F-A05F-DBAC8AC80D70}" type="pres">
      <dgm:prSet presAssocID="{87152D12-0FEB-47E1-BAFC-BC131CF802C0}" presName="nodeFirstNode" presStyleLbl="node1" presStyleIdx="0" presStyleCnt="12" custScaleX="131732" custScaleY="134943">
        <dgm:presLayoutVars>
          <dgm:bulletEnabled val="1"/>
        </dgm:presLayoutVars>
      </dgm:prSet>
      <dgm:spPr/>
      <dgm:t>
        <a:bodyPr/>
        <a:lstStyle/>
        <a:p>
          <a:endParaRPr lang="en-US"/>
        </a:p>
      </dgm:t>
    </dgm:pt>
    <dgm:pt modelId="{22EC1AA4-A6F5-4ECB-9ED7-7FA946666C09}" type="pres">
      <dgm:prSet presAssocID="{7962294F-D4CD-4A79-AA3F-3C3FF7FDDA98}" presName="sibTransFirstNode" presStyleLbl="bgShp" presStyleIdx="0" presStyleCnt="1" custLinFactNeighborX="868" custLinFactNeighborY="-896"/>
      <dgm:spPr/>
      <dgm:t>
        <a:bodyPr/>
        <a:lstStyle/>
        <a:p>
          <a:endParaRPr lang="en-US"/>
        </a:p>
      </dgm:t>
    </dgm:pt>
    <dgm:pt modelId="{CED82DF2-CCA7-42D6-8EA2-54D4C77F941B}" type="pres">
      <dgm:prSet presAssocID="{C9B76A72-4ED8-40FB-BB56-BDE6A2EBAD94}" presName="nodeFollowingNodes" presStyleLbl="node1" presStyleIdx="1" presStyleCnt="12" custScaleX="150782" custScaleY="126572" custRadScaleRad="115810" custRadScaleInc="76151">
        <dgm:presLayoutVars>
          <dgm:bulletEnabled val="1"/>
        </dgm:presLayoutVars>
      </dgm:prSet>
      <dgm:spPr/>
      <dgm:t>
        <a:bodyPr/>
        <a:lstStyle/>
        <a:p>
          <a:endParaRPr lang="en-US"/>
        </a:p>
      </dgm:t>
    </dgm:pt>
    <dgm:pt modelId="{D74A0C8B-FCE5-4E22-B457-5DD0B7F30849}" type="pres">
      <dgm:prSet presAssocID="{B03F8105-53C8-4E2F-88D5-28E8300B6B22}" presName="nodeFollowingNodes" presStyleLbl="node1" presStyleIdx="2" presStyleCnt="12" custScaleX="134722" custScaleY="145900" custRadScaleRad="120048" custRadScaleInc="34260">
        <dgm:presLayoutVars>
          <dgm:bulletEnabled val="1"/>
        </dgm:presLayoutVars>
      </dgm:prSet>
      <dgm:spPr/>
      <dgm:t>
        <a:bodyPr/>
        <a:lstStyle/>
        <a:p>
          <a:endParaRPr lang="en-US"/>
        </a:p>
      </dgm:t>
    </dgm:pt>
    <dgm:pt modelId="{615185E2-D75C-4884-B1FF-55609EE0D70C}" type="pres">
      <dgm:prSet presAssocID="{67824C04-39E1-428C-8627-77D2FE5AA580}" presName="nodeFollowingNodes" presStyleLbl="node1" presStyleIdx="3" presStyleCnt="12" custScaleX="181891" custScaleY="170232" custRadScaleRad="109015" custRadScaleInc="-385">
        <dgm:presLayoutVars>
          <dgm:bulletEnabled val="1"/>
        </dgm:presLayoutVars>
      </dgm:prSet>
      <dgm:spPr/>
      <dgm:t>
        <a:bodyPr/>
        <a:lstStyle/>
        <a:p>
          <a:endParaRPr lang="en-US"/>
        </a:p>
      </dgm:t>
    </dgm:pt>
    <dgm:pt modelId="{258AB2ED-6571-4CAC-9BB3-9BE9192CE80C}" type="pres">
      <dgm:prSet presAssocID="{AAC93F19-6687-4339-B512-EA30DADCC422}" presName="nodeFollowingNodes" presStyleLbl="node1" presStyleIdx="4" presStyleCnt="12" custScaleX="166941" custScaleY="180077" custRadScaleRad="109283" custRadScaleInc="-25820">
        <dgm:presLayoutVars>
          <dgm:bulletEnabled val="1"/>
        </dgm:presLayoutVars>
      </dgm:prSet>
      <dgm:spPr/>
      <dgm:t>
        <a:bodyPr/>
        <a:lstStyle/>
        <a:p>
          <a:endParaRPr lang="en-US"/>
        </a:p>
      </dgm:t>
    </dgm:pt>
    <dgm:pt modelId="{30CE856A-6959-4B52-9232-8847372CA0C3}" type="pres">
      <dgm:prSet presAssocID="{17317472-C7A2-4355-9ECF-09BFA1DEF16B}" presName="nodeFollowingNodes" presStyleLbl="node1" presStyleIdx="5" presStyleCnt="12" custScaleX="234154" custScaleY="274793" custRadScaleRad="96169" custRadScaleInc="14923">
        <dgm:presLayoutVars>
          <dgm:bulletEnabled val="1"/>
        </dgm:presLayoutVars>
      </dgm:prSet>
      <dgm:spPr/>
      <dgm:t>
        <a:bodyPr/>
        <a:lstStyle/>
        <a:p>
          <a:endParaRPr lang="en-US"/>
        </a:p>
      </dgm:t>
    </dgm:pt>
    <dgm:pt modelId="{56BD09C2-2457-476D-B069-9C211EE129E5}" type="pres">
      <dgm:prSet presAssocID="{2F2A760F-FF87-4823-B276-F969E36F6242}" presName="nodeFollowingNodes" presStyleLbl="node1" presStyleIdx="6" presStyleCnt="12" custScaleX="211609" custScaleY="166112" custRadScaleRad="96732" custRadScaleInc="151667">
        <dgm:presLayoutVars>
          <dgm:bulletEnabled val="1"/>
        </dgm:presLayoutVars>
      </dgm:prSet>
      <dgm:spPr/>
      <dgm:t>
        <a:bodyPr/>
        <a:lstStyle/>
        <a:p>
          <a:endParaRPr lang="en-US"/>
        </a:p>
      </dgm:t>
    </dgm:pt>
    <dgm:pt modelId="{B583B18D-4D4D-4E62-9FCA-90E51A6BD70B}" type="pres">
      <dgm:prSet presAssocID="{634C10D4-D93F-4F1F-A3AB-9EC117F38976}" presName="nodeFollowingNodes" presStyleLbl="node1" presStyleIdx="7" presStyleCnt="12" custAng="0" custScaleX="190066" custScaleY="135105" custRadScaleRad="98135" custRadScaleInc="175652">
        <dgm:presLayoutVars>
          <dgm:bulletEnabled val="1"/>
        </dgm:presLayoutVars>
      </dgm:prSet>
      <dgm:spPr/>
      <dgm:t>
        <a:bodyPr/>
        <a:lstStyle/>
        <a:p>
          <a:endParaRPr lang="en-US"/>
        </a:p>
      </dgm:t>
    </dgm:pt>
    <dgm:pt modelId="{459BF2ED-DCDE-49DD-A839-808189286BB0}" type="pres">
      <dgm:prSet presAssocID="{E5722E13-3C84-4A9A-AD6B-80FD8F88A462}" presName="nodeFollowingNodes" presStyleLbl="node1" presStyleIdx="8" presStyleCnt="12" custScaleX="153036" custRadScaleRad="126346" custRadScaleInc="543573">
        <dgm:presLayoutVars>
          <dgm:bulletEnabled val="1"/>
        </dgm:presLayoutVars>
      </dgm:prSet>
      <dgm:spPr/>
      <dgm:t>
        <a:bodyPr/>
        <a:lstStyle/>
        <a:p>
          <a:endParaRPr lang="en-US"/>
        </a:p>
      </dgm:t>
    </dgm:pt>
    <dgm:pt modelId="{EF5E9FE3-F45C-4A2D-81D1-FD26FF995165}" type="pres">
      <dgm:prSet presAssocID="{B0C7C2DB-E060-4278-999B-BF8F28EA56FB}" presName="nodeFollowingNodes" presStyleLbl="node1" presStyleIdx="9" presStyleCnt="12" custScaleX="151815" custRadScaleRad="101255" custRadScaleInc="54790">
        <dgm:presLayoutVars>
          <dgm:bulletEnabled val="1"/>
        </dgm:presLayoutVars>
      </dgm:prSet>
      <dgm:spPr/>
      <dgm:t>
        <a:bodyPr/>
        <a:lstStyle/>
        <a:p>
          <a:endParaRPr lang="en-US"/>
        </a:p>
      </dgm:t>
    </dgm:pt>
    <dgm:pt modelId="{9C97462E-909A-4D26-B648-0F2E63856C6A}" type="pres">
      <dgm:prSet presAssocID="{77965952-95F5-4CAB-AECE-8C6FAF116798}" presName="nodeFollowingNodes" presStyleLbl="node1" presStyleIdx="10" presStyleCnt="12" custScaleX="178744" custRadScaleRad="96164" custRadScaleInc="22374">
        <dgm:presLayoutVars>
          <dgm:bulletEnabled val="1"/>
        </dgm:presLayoutVars>
      </dgm:prSet>
      <dgm:spPr/>
      <dgm:t>
        <a:bodyPr/>
        <a:lstStyle/>
        <a:p>
          <a:endParaRPr lang="en-US"/>
        </a:p>
      </dgm:t>
    </dgm:pt>
    <dgm:pt modelId="{5F571B84-D853-4EE2-B44D-B4C506F9E986}" type="pres">
      <dgm:prSet presAssocID="{B10DC893-90E7-48ED-9454-BE58DD85E3C7}" presName="nodeFollowingNodes" presStyleLbl="node1" presStyleIdx="11" presStyleCnt="12" custRadScaleRad="105699" custRadScaleInc="-22110">
        <dgm:presLayoutVars>
          <dgm:bulletEnabled val="1"/>
        </dgm:presLayoutVars>
      </dgm:prSet>
      <dgm:spPr/>
      <dgm:t>
        <a:bodyPr/>
        <a:lstStyle/>
        <a:p>
          <a:endParaRPr lang="en-US"/>
        </a:p>
      </dgm:t>
    </dgm:pt>
  </dgm:ptLst>
  <dgm:cxnLst>
    <dgm:cxn modelId="{B09D0DAD-F73C-40B4-BE07-AE8FAF59F400}" type="presOf" srcId="{B0C7C2DB-E060-4278-999B-BF8F28EA56FB}" destId="{EF5E9FE3-F45C-4A2D-81D1-FD26FF995165}" srcOrd="0" destOrd="0" presId="urn:microsoft.com/office/officeart/2005/8/layout/cycle3"/>
    <dgm:cxn modelId="{7F3EC4E0-7445-425C-B581-BAC4E467F295}" srcId="{7C734965-673D-4A25-9E67-2AE11745564D}" destId="{2F2A760F-FF87-4823-B276-F969E36F6242}" srcOrd="6" destOrd="0" parTransId="{1D5ED539-8D21-4627-80E7-88311511B03E}" sibTransId="{9D2DF3F4-98C8-480D-9780-8CE5C282BA10}"/>
    <dgm:cxn modelId="{F21F4651-35E0-4066-A09F-CC6CE921FA13}" type="presOf" srcId="{E5722E13-3C84-4A9A-AD6B-80FD8F88A462}" destId="{459BF2ED-DCDE-49DD-A839-808189286BB0}" srcOrd="0" destOrd="0" presId="urn:microsoft.com/office/officeart/2005/8/layout/cycle3"/>
    <dgm:cxn modelId="{2B34B2D3-DE82-4E76-B0C7-502EE1CFFAE1}" srcId="{7C734965-673D-4A25-9E67-2AE11745564D}" destId="{B03F8105-53C8-4E2F-88D5-28E8300B6B22}" srcOrd="2" destOrd="0" parTransId="{C48B95FD-AC86-4D84-921D-EF068097ED17}" sibTransId="{20A2E4AA-B2C5-43B8-A083-41CC2C304D1B}"/>
    <dgm:cxn modelId="{356C0F13-0774-42D8-8B69-E3F47B68E277}" type="presOf" srcId="{87152D12-0FEB-47E1-BAFC-BC131CF802C0}" destId="{8096693A-924F-478F-A05F-DBAC8AC80D70}" srcOrd="0" destOrd="0" presId="urn:microsoft.com/office/officeart/2005/8/layout/cycle3"/>
    <dgm:cxn modelId="{A03EE51E-FC5C-4416-B57C-4F28F222CC93}" srcId="{7C734965-673D-4A25-9E67-2AE11745564D}" destId="{AAC93F19-6687-4339-B512-EA30DADCC422}" srcOrd="4" destOrd="0" parTransId="{6C32564F-6DC7-477A-9E5A-AB827751DAFB}" sibTransId="{2849B0BB-001F-43B6-A8A1-8AA85AD7CFAE}"/>
    <dgm:cxn modelId="{ECE84C9B-0C23-413F-BDE6-21C02A2D7A56}" type="presOf" srcId="{AAC93F19-6687-4339-B512-EA30DADCC422}" destId="{258AB2ED-6571-4CAC-9BB3-9BE9192CE80C}" srcOrd="0" destOrd="0" presId="urn:microsoft.com/office/officeart/2005/8/layout/cycle3"/>
    <dgm:cxn modelId="{9D911108-4EC1-452B-9307-F47FE3D4C97C}" type="presOf" srcId="{17317472-C7A2-4355-9ECF-09BFA1DEF16B}" destId="{30CE856A-6959-4B52-9232-8847372CA0C3}" srcOrd="0" destOrd="0" presId="urn:microsoft.com/office/officeart/2005/8/layout/cycle3"/>
    <dgm:cxn modelId="{EC8D418D-5C17-42BE-8506-2B0798B46352}" type="presOf" srcId="{B10DC893-90E7-48ED-9454-BE58DD85E3C7}" destId="{5F571B84-D853-4EE2-B44D-B4C506F9E986}" srcOrd="0" destOrd="0" presId="urn:microsoft.com/office/officeart/2005/8/layout/cycle3"/>
    <dgm:cxn modelId="{1FE18A24-9133-4436-9FB6-EB7113946DB4}" srcId="{7C734965-673D-4A25-9E67-2AE11745564D}" destId="{E5722E13-3C84-4A9A-AD6B-80FD8F88A462}" srcOrd="8" destOrd="0" parTransId="{70F9599E-1325-4E5E-B70F-A37DCE2FCF43}" sibTransId="{5792AB10-13AD-4F5C-9B99-8CB26A581300}"/>
    <dgm:cxn modelId="{7ACC1EF4-27DF-4BEC-B193-BD291975D656}" type="presOf" srcId="{634C10D4-D93F-4F1F-A3AB-9EC117F38976}" destId="{B583B18D-4D4D-4E62-9FCA-90E51A6BD70B}" srcOrd="0" destOrd="0" presId="urn:microsoft.com/office/officeart/2005/8/layout/cycle3"/>
    <dgm:cxn modelId="{ABFAEB6F-EF0B-4AD4-AAAE-D09BC235A55D}" type="presOf" srcId="{B03F8105-53C8-4E2F-88D5-28E8300B6B22}" destId="{D74A0C8B-FCE5-4E22-B457-5DD0B7F30849}" srcOrd="0" destOrd="0" presId="urn:microsoft.com/office/officeart/2005/8/layout/cycle3"/>
    <dgm:cxn modelId="{8DCAA543-2DA1-4BAD-919A-D7458DB8E602}" type="presOf" srcId="{7962294F-D4CD-4A79-AA3F-3C3FF7FDDA98}" destId="{22EC1AA4-A6F5-4ECB-9ED7-7FA946666C09}" srcOrd="0" destOrd="0" presId="urn:microsoft.com/office/officeart/2005/8/layout/cycle3"/>
    <dgm:cxn modelId="{F4190183-78EA-43E1-84F5-4328B8BCFCF9}" type="presOf" srcId="{2F2A760F-FF87-4823-B276-F969E36F6242}" destId="{56BD09C2-2457-476D-B069-9C211EE129E5}" srcOrd="0" destOrd="0" presId="urn:microsoft.com/office/officeart/2005/8/layout/cycle3"/>
    <dgm:cxn modelId="{57D38E8D-9DE7-4AF0-8A85-B34622AF8BE3}" srcId="{7C734965-673D-4A25-9E67-2AE11745564D}" destId="{C9B76A72-4ED8-40FB-BB56-BDE6A2EBAD94}" srcOrd="1" destOrd="0" parTransId="{95337035-7B24-4BD4-A931-7D473BE042F9}" sibTransId="{64BAA6F9-9019-416B-8FB9-D2BB6DBBC1A5}"/>
    <dgm:cxn modelId="{0BB1BEDA-1CBA-4747-B3F6-ECED67DF26D6}" type="presOf" srcId="{77965952-95F5-4CAB-AECE-8C6FAF116798}" destId="{9C97462E-909A-4D26-B648-0F2E63856C6A}" srcOrd="0" destOrd="0" presId="urn:microsoft.com/office/officeart/2005/8/layout/cycle3"/>
    <dgm:cxn modelId="{85450CE6-EE91-42BE-A7BE-D17AC18F0C5F}" type="presOf" srcId="{67824C04-39E1-428C-8627-77D2FE5AA580}" destId="{615185E2-D75C-4884-B1FF-55609EE0D70C}" srcOrd="0" destOrd="0" presId="urn:microsoft.com/office/officeart/2005/8/layout/cycle3"/>
    <dgm:cxn modelId="{3BF689B1-3729-4D73-8776-705A07C0E4FA}" srcId="{7C734965-673D-4A25-9E67-2AE11745564D}" destId="{77965952-95F5-4CAB-AECE-8C6FAF116798}" srcOrd="10" destOrd="0" parTransId="{06EC7E1D-D0A2-4EBA-B2F3-ADBCC70D58CF}" sibTransId="{A952705C-1BCC-47B3-A704-24246E248564}"/>
    <dgm:cxn modelId="{47B7B04A-844F-4474-AFE4-E155201DD2E3}" srcId="{7C734965-673D-4A25-9E67-2AE11745564D}" destId="{17317472-C7A2-4355-9ECF-09BFA1DEF16B}" srcOrd="5" destOrd="0" parTransId="{0EBD95FD-660C-41DF-95EF-C04511971872}" sibTransId="{934C35B4-223C-4FB0-9EC1-6E837908CB13}"/>
    <dgm:cxn modelId="{EEA42FDF-0ADE-43B7-9C44-911B60484216}" srcId="{7C734965-673D-4A25-9E67-2AE11745564D}" destId="{634C10D4-D93F-4F1F-A3AB-9EC117F38976}" srcOrd="7" destOrd="0" parTransId="{BA60FD98-CA73-48AE-B22F-C42E27B52DF0}" sibTransId="{8C6B7C8F-6E53-40EE-A652-A1C454472FEB}"/>
    <dgm:cxn modelId="{1C77311D-F272-43FE-9D7E-CC852F687591}" srcId="{7C734965-673D-4A25-9E67-2AE11745564D}" destId="{87152D12-0FEB-47E1-BAFC-BC131CF802C0}" srcOrd="0" destOrd="0" parTransId="{0D7FAF16-E8A4-42AF-8A39-D40D371468B9}" sibTransId="{7962294F-D4CD-4A79-AA3F-3C3FF7FDDA98}"/>
    <dgm:cxn modelId="{EF46F00D-6EA2-4438-9008-E47F64FFAA6B}" srcId="{7C734965-673D-4A25-9E67-2AE11745564D}" destId="{B10DC893-90E7-48ED-9454-BE58DD85E3C7}" srcOrd="11" destOrd="0" parTransId="{E57620F4-1039-467A-BEA3-224AAFF001FB}" sibTransId="{63ED65E3-E443-46EE-B790-F20004C58FEB}"/>
    <dgm:cxn modelId="{BD67548D-12DD-4364-90C8-34EF48206750}" type="presOf" srcId="{7C734965-673D-4A25-9E67-2AE11745564D}" destId="{B1A47EEE-EB0B-4391-A9E4-5A86FA4949C3}" srcOrd="0" destOrd="0" presId="urn:microsoft.com/office/officeart/2005/8/layout/cycle3"/>
    <dgm:cxn modelId="{93AFF298-473F-4F4C-9593-14EA3F28549A}" srcId="{7C734965-673D-4A25-9E67-2AE11745564D}" destId="{67824C04-39E1-428C-8627-77D2FE5AA580}" srcOrd="3" destOrd="0" parTransId="{82992122-3248-4E22-A5B8-3C28975C7991}" sibTransId="{5D22967E-EC14-4852-9CE4-73FDF3CA3A2D}"/>
    <dgm:cxn modelId="{C238D4F4-8A35-4EAA-A5A8-231A5537E5E9}" srcId="{7C734965-673D-4A25-9E67-2AE11745564D}" destId="{B0C7C2DB-E060-4278-999B-BF8F28EA56FB}" srcOrd="9" destOrd="0" parTransId="{03B15907-B0D8-4278-9CD4-F7CD86DE9520}" sibTransId="{73961766-B617-47C5-A416-A58688CF30FD}"/>
    <dgm:cxn modelId="{DC70B9EF-45E6-4D55-AE58-80A79688329C}" type="presOf" srcId="{C9B76A72-4ED8-40FB-BB56-BDE6A2EBAD94}" destId="{CED82DF2-CCA7-42D6-8EA2-54D4C77F941B}" srcOrd="0" destOrd="0" presId="urn:microsoft.com/office/officeart/2005/8/layout/cycle3"/>
    <dgm:cxn modelId="{382080D0-7987-445E-B1EB-2B7810159E1D}" type="presParOf" srcId="{B1A47EEE-EB0B-4391-A9E4-5A86FA4949C3}" destId="{306A678D-2E01-47EF-9B23-EE417A301F94}" srcOrd="0" destOrd="0" presId="urn:microsoft.com/office/officeart/2005/8/layout/cycle3"/>
    <dgm:cxn modelId="{A499359A-63E0-4D12-8756-DE4460DB7C9B}" type="presParOf" srcId="{306A678D-2E01-47EF-9B23-EE417A301F94}" destId="{8096693A-924F-478F-A05F-DBAC8AC80D70}" srcOrd="0" destOrd="0" presId="urn:microsoft.com/office/officeart/2005/8/layout/cycle3"/>
    <dgm:cxn modelId="{800866E9-400A-4D3F-8E48-19CCC88164FF}" type="presParOf" srcId="{306A678D-2E01-47EF-9B23-EE417A301F94}" destId="{22EC1AA4-A6F5-4ECB-9ED7-7FA946666C09}" srcOrd="1" destOrd="0" presId="urn:microsoft.com/office/officeart/2005/8/layout/cycle3"/>
    <dgm:cxn modelId="{A6A9EB9D-F038-469A-B9FA-3F95FCD24B32}" type="presParOf" srcId="{306A678D-2E01-47EF-9B23-EE417A301F94}" destId="{CED82DF2-CCA7-42D6-8EA2-54D4C77F941B}" srcOrd="2" destOrd="0" presId="urn:microsoft.com/office/officeart/2005/8/layout/cycle3"/>
    <dgm:cxn modelId="{D1149007-ED56-4A26-8B72-DFC10FA586C0}" type="presParOf" srcId="{306A678D-2E01-47EF-9B23-EE417A301F94}" destId="{D74A0C8B-FCE5-4E22-B457-5DD0B7F30849}" srcOrd="3" destOrd="0" presId="urn:microsoft.com/office/officeart/2005/8/layout/cycle3"/>
    <dgm:cxn modelId="{89CE1464-AF1D-4053-91E8-F6553569AC16}" type="presParOf" srcId="{306A678D-2E01-47EF-9B23-EE417A301F94}" destId="{615185E2-D75C-4884-B1FF-55609EE0D70C}" srcOrd="4" destOrd="0" presId="urn:microsoft.com/office/officeart/2005/8/layout/cycle3"/>
    <dgm:cxn modelId="{5100D3DA-0EB9-4E21-A353-E7B3DA0447BF}" type="presParOf" srcId="{306A678D-2E01-47EF-9B23-EE417A301F94}" destId="{258AB2ED-6571-4CAC-9BB3-9BE9192CE80C}" srcOrd="5" destOrd="0" presId="urn:microsoft.com/office/officeart/2005/8/layout/cycle3"/>
    <dgm:cxn modelId="{AEE14216-A24C-465F-B7BE-10438F7B4528}" type="presParOf" srcId="{306A678D-2E01-47EF-9B23-EE417A301F94}" destId="{30CE856A-6959-4B52-9232-8847372CA0C3}" srcOrd="6" destOrd="0" presId="urn:microsoft.com/office/officeart/2005/8/layout/cycle3"/>
    <dgm:cxn modelId="{B948D11B-6CA5-4C3C-8498-3858A8F289A9}" type="presParOf" srcId="{306A678D-2E01-47EF-9B23-EE417A301F94}" destId="{56BD09C2-2457-476D-B069-9C211EE129E5}" srcOrd="7" destOrd="0" presId="urn:microsoft.com/office/officeart/2005/8/layout/cycle3"/>
    <dgm:cxn modelId="{4E44B2D4-A888-4BA8-96A6-135793723F98}" type="presParOf" srcId="{306A678D-2E01-47EF-9B23-EE417A301F94}" destId="{B583B18D-4D4D-4E62-9FCA-90E51A6BD70B}" srcOrd="8" destOrd="0" presId="urn:microsoft.com/office/officeart/2005/8/layout/cycle3"/>
    <dgm:cxn modelId="{B4BB5575-1ED5-4BEB-AFBE-B83C55A68C00}" type="presParOf" srcId="{306A678D-2E01-47EF-9B23-EE417A301F94}" destId="{459BF2ED-DCDE-49DD-A839-808189286BB0}" srcOrd="9" destOrd="0" presId="urn:microsoft.com/office/officeart/2005/8/layout/cycle3"/>
    <dgm:cxn modelId="{614257AA-BB0E-4DD8-8FCC-A3858300EE63}" type="presParOf" srcId="{306A678D-2E01-47EF-9B23-EE417A301F94}" destId="{EF5E9FE3-F45C-4A2D-81D1-FD26FF995165}" srcOrd="10" destOrd="0" presId="urn:microsoft.com/office/officeart/2005/8/layout/cycle3"/>
    <dgm:cxn modelId="{D6190C49-4C94-4B55-A069-9AC9015E3BD4}" type="presParOf" srcId="{306A678D-2E01-47EF-9B23-EE417A301F94}" destId="{9C97462E-909A-4D26-B648-0F2E63856C6A}" srcOrd="11" destOrd="0" presId="urn:microsoft.com/office/officeart/2005/8/layout/cycle3"/>
    <dgm:cxn modelId="{B73DCDA0-2696-43FC-BEAF-ED3595072DB0}" type="presParOf" srcId="{306A678D-2E01-47EF-9B23-EE417A301F94}" destId="{5F571B84-D853-4EE2-B44D-B4C506F9E986}" srcOrd="12"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94229D-4581-4CA3-A546-5EC84D9B3E5D}" type="doc">
      <dgm:prSet loTypeId="urn:microsoft.com/office/officeart/2005/8/layout/cycle8" loCatId="cycle" qsTypeId="urn:microsoft.com/office/officeart/2005/8/quickstyle/simple1" qsCatId="simple" csTypeId="urn:microsoft.com/office/officeart/2005/8/colors/accent1_2" csCatId="accent1" phldr="1"/>
      <dgm:spPr/>
    </dgm:pt>
    <dgm:pt modelId="{F5C2838E-7554-4911-A772-027D041AD60F}">
      <dgm:prSet phldrT="[Text]" custT="1"/>
      <dgm:spPr/>
      <dgm:t>
        <a:bodyPr/>
        <a:lstStyle/>
        <a:p>
          <a:r>
            <a:rPr lang="en-US" sz="1200" b="1" smtClean="0">
              <a:solidFill>
                <a:schemeClr val="tx1"/>
              </a:solidFill>
            </a:rPr>
            <a:t>Cycle</a:t>
          </a:r>
          <a:endParaRPr lang="en-US" sz="1200" b="1" dirty="0">
            <a:solidFill>
              <a:schemeClr val="tx1"/>
            </a:solidFill>
          </a:endParaRPr>
        </a:p>
      </dgm:t>
    </dgm:pt>
    <dgm:pt modelId="{AE873870-5BBF-4CA9-BC9A-80EE0FE62090}" type="parTrans" cxnId="{F2B6964B-EC26-45B6-B76D-1E323F093F75}">
      <dgm:prSet/>
      <dgm:spPr/>
      <dgm:t>
        <a:bodyPr/>
        <a:lstStyle/>
        <a:p>
          <a:endParaRPr lang="en-US"/>
        </a:p>
      </dgm:t>
    </dgm:pt>
    <dgm:pt modelId="{614FCB77-4B85-45D1-889A-22342720F4FC}" type="sibTrans" cxnId="{F2B6964B-EC26-45B6-B76D-1E323F093F75}">
      <dgm:prSet/>
      <dgm:spPr/>
      <dgm:t>
        <a:bodyPr/>
        <a:lstStyle/>
        <a:p>
          <a:endParaRPr lang="en-US"/>
        </a:p>
      </dgm:t>
    </dgm:pt>
    <dgm:pt modelId="{572C009D-AE3F-49E9-B8D3-BACDFB0BF6C1}">
      <dgm:prSet phldrT="[Text]" custT="1"/>
      <dgm:spPr/>
      <dgm:t>
        <a:bodyPr/>
        <a:lstStyle/>
        <a:p>
          <a:endParaRPr lang="en-US" sz="1400" dirty="0">
            <a:solidFill>
              <a:schemeClr val="tx1"/>
            </a:solidFill>
          </a:endParaRPr>
        </a:p>
      </dgm:t>
    </dgm:pt>
    <dgm:pt modelId="{C8AE9AF1-C34B-4523-94F2-E3B568EC580B}" type="parTrans" cxnId="{ACE58C18-278A-4785-9326-8ADE70EB8813}">
      <dgm:prSet/>
      <dgm:spPr/>
      <dgm:t>
        <a:bodyPr/>
        <a:lstStyle/>
        <a:p>
          <a:endParaRPr lang="en-US"/>
        </a:p>
      </dgm:t>
    </dgm:pt>
    <dgm:pt modelId="{CA8C70B7-2E38-4F21-9692-CB7B5F03594D}" type="sibTrans" cxnId="{ACE58C18-278A-4785-9326-8ADE70EB8813}">
      <dgm:prSet/>
      <dgm:spPr/>
      <dgm:t>
        <a:bodyPr/>
        <a:lstStyle/>
        <a:p>
          <a:endParaRPr lang="en-US"/>
        </a:p>
      </dgm:t>
    </dgm:pt>
    <dgm:pt modelId="{95673FAC-E86F-4DEC-ABAB-742E2B5506C2}">
      <dgm:prSet phldrT="[Text]" custT="1"/>
      <dgm:spPr/>
      <dgm:t>
        <a:bodyPr/>
        <a:lstStyle/>
        <a:p>
          <a:r>
            <a:rPr lang="en-US" sz="1200" b="1" smtClean="0">
              <a:solidFill>
                <a:schemeClr val="tx1"/>
              </a:solidFill>
            </a:rPr>
            <a:t>Procurement</a:t>
          </a:r>
          <a:endParaRPr lang="en-US" sz="1200" b="1" dirty="0">
            <a:solidFill>
              <a:schemeClr val="tx1"/>
            </a:solidFill>
          </a:endParaRPr>
        </a:p>
      </dgm:t>
    </dgm:pt>
    <dgm:pt modelId="{1642B38F-2F51-47C1-9784-968FDDB0795D}" type="parTrans" cxnId="{1F41DFA0-88FA-47F0-9707-D4F85C7406F9}">
      <dgm:prSet/>
      <dgm:spPr/>
      <dgm:t>
        <a:bodyPr/>
        <a:lstStyle/>
        <a:p>
          <a:endParaRPr lang="en-US"/>
        </a:p>
      </dgm:t>
    </dgm:pt>
    <dgm:pt modelId="{FD52992F-5E95-4967-A92E-E0ED0A66C992}" type="sibTrans" cxnId="{1F41DFA0-88FA-47F0-9707-D4F85C7406F9}">
      <dgm:prSet/>
      <dgm:spPr/>
      <dgm:t>
        <a:bodyPr/>
        <a:lstStyle/>
        <a:p>
          <a:endParaRPr lang="en-US"/>
        </a:p>
      </dgm:t>
    </dgm:pt>
    <dgm:pt modelId="{AF8D206F-0D99-4CEA-9E7C-DE9A0A1C34AD}" type="pres">
      <dgm:prSet presAssocID="{C194229D-4581-4CA3-A546-5EC84D9B3E5D}" presName="compositeShape" presStyleCnt="0">
        <dgm:presLayoutVars>
          <dgm:chMax val="7"/>
          <dgm:dir/>
          <dgm:resizeHandles val="exact"/>
        </dgm:presLayoutVars>
      </dgm:prSet>
      <dgm:spPr/>
    </dgm:pt>
    <dgm:pt modelId="{036700C4-DB87-4F91-AF7C-D2136D7DB391}" type="pres">
      <dgm:prSet presAssocID="{C194229D-4581-4CA3-A546-5EC84D9B3E5D}" presName="wedge1" presStyleLbl="node1" presStyleIdx="0" presStyleCnt="3" custLinFactNeighborX="-16283" custLinFactNeighborY="-10871"/>
      <dgm:spPr/>
      <dgm:t>
        <a:bodyPr/>
        <a:lstStyle/>
        <a:p>
          <a:endParaRPr lang="en-US"/>
        </a:p>
      </dgm:t>
    </dgm:pt>
    <dgm:pt modelId="{547554CB-6B58-44DA-B9B7-B3A2EBAE33C0}" type="pres">
      <dgm:prSet presAssocID="{C194229D-4581-4CA3-A546-5EC84D9B3E5D}" presName="dummy1a" presStyleCnt="0"/>
      <dgm:spPr/>
    </dgm:pt>
    <dgm:pt modelId="{3FE08A2E-2282-4A80-9C98-CB400FDF16FE}" type="pres">
      <dgm:prSet presAssocID="{C194229D-4581-4CA3-A546-5EC84D9B3E5D}" presName="dummy1b" presStyleCnt="0"/>
      <dgm:spPr/>
    </dgm:pt>
    <dgm:pt modelId="{95FF07A3-E1DF-42B7-81A2-7D698F8EF734}" type="pres">
      <dgm:prSet presAssocID="{C194229D-4581-4CA3-A546-5EC84D9B3E5D}" presName="wedge1Tx" presStyleLbl="node1" presStyleIdx="0" presStyleCnt="3">
        <dgm:presLayoutVars>
          <dgm:chMax val="0"/>
          <dgm:chPref val="0"/>
          <dgm:bulletEnabled val="1"/>
        </dgm:presLayoutVars>
      </dgm:prSet>
      <dgm:spPr/>
      <dgm:t>
        <a:bodyPr/>
        <a:lstStyle/>
        <a:p>
          <a:endParaRPr lang="en-US"/>
        </a:p>
      </dgm:t>
    </dgm:pt>
    <dgm:pt modelId="{3D2E042C-96B5-47EB-9C76-18B2798171D6}" type="pres">
      <dgm:prSet presAssocID="{C194229D-4581-4CA3-A546-5EC84D9B3E5D}" presName="wedge2" presStyleLbl="node1" presStyleIdx="1" presStyleCnt="3" custLinFactNeighborX="-16908" custLinFactNeighborY="-13995"/>
      <dgm:spPr/>
      <dgm:t>
        <a:bodyPr/>
        <a:lstStyle/>
        <a:p>
          <a:endParaRPr lang="en-US"/>
        </a:p>
      </dgm:t>
    </dgm:pt>
    <dgm:pt modelId="{1F6A3717-365F-4282-A9BF-5DD7BC59948C}" type="pres">
      <dgm:prSet presAssocID="{C194229D-4581-4CA3-A546-5EC84D9B3E5D}" presName="dummy2a" presStyleCnt="0"/>
      <dgm:spPr/>
    </dgm:pt>
    <dgm:pt modelId="{3E84F09D-474F-48CA-98B1-8483BEA05912}" type="pres">
      <dgm:prSet presAssocID="{C194229D-4581-4CA3-A546-5EC84D9B3E5D}" presName="dummy2b" presStyleCnt="0"/>
      <dgm:spPr/>
    </dgm:pt>
    <dgm:pt modelId="{99163A6E-B139-46B2-92C4-536E6B427264}" type="pres">
      <dgm:prSet presAssocID="{C194229D-4581-4CA3-A546-5EC84D9B3E5D}" presName="wedge2Tx" presStyleLbl="node1" presStyleIdx="1" presStyleCnt="3">
        <dgm:presLayoutVars>
          <dgm:chMax val="0"/>
          <dgm:chPref val="0"/>
          <dgm:bulletEnabled val="1"/>
        </dgm:presLayoutVars>
      </dgm:prSet>
      <dgm:spPr/>
      <dgm:t>
        <a:bodyPr/>
        <a:lstStyle/>
        <a:p>
          <a:endParaRPr lang="en-US"/>
        </a:p>
      </dgm:t>
    </dgm:pt>
    <dgm:pt modelId="{CFAEDE9A-4759-4A66-90EA-A358EAA48AEF}" type="pres">
      <dgm:prSet presAssocID="{C194229D-4581-4CA3-A546-5EC84D9B3E5D}" presName="wedge3" presStyleLbl="node1" presStyleIdx="2" presStyleCnt="3" custLinFactNeighborX="-12611" custLinFactNeighborY="-10334"/>
      <dgm:spPr/>
      <dgm:t>
        <a:bodyPr/>
        <a:lstStyle/>
        <a:p>
          <a:endParaRPr lang="en-US"/>
        </a:p>
      </dgm:t>
    </dgm:pt>
    <dgm:pt modelId="{77CEE838-881A-44FB-8F68-A2C3EB4F8E40}" type="pres">
      <dgm:prSet presAssocID="{C194229D-4581-4CA3-A546-5EC84D9B3E5D}" presName="dummy3a" presStyleCnt="0"/>
      <dgm:spPr/>
    </dgm:pt>
    <dgm:pt modelId="{AB5F8DBF-6914-40E5-8F99-1C23308AA7C3}" type="pres">
      <dgm:prSet presAssocID="{C194229D-4581-4CA3-A546-5EC84D9B3E5D}" presName="dummy3b" presStyleCnt="0"/>
      <dgm:spPr/>
    </dgm:pt>
    <dgm:pt modelId="{DB3F7306-E4DA-4272-ACDC-FA9CEB6F1EE3}" type="pres">
      <dgm:prSet presAssocID="{C194229D-4581-4CA3-A546-5EC84D9B3E5D}" presName="wedge3Tx" presStyleLbl="node1" presStyleIdx="2" presStyleCnt="3">
        <dgm:presLayoutVars>
          <dgm:chMax val="0"/>
          <dgm:chPref val="0"/>
          <dgm:bulletEnabled val="1"/>
        </dgm:presLayoutVars>
      </dgm:prSet>
      <dgm:spPr/>
      <dgm:t>
        <a:bodyPr/>
        <a:lstStyle/>
        <a:p>
          <a:endParaRPr lang="en-US"/>
        </a:p>
      </dgm:t>
    </dgm:pt>
    <dgm:pt modelId="{589885F4-1ACE-4423-8F83-326D77BC2F9D}" type="pres">
      <dgm:prSet presAssocID="{614FCB77-4B85-45D1-889A-22342720F4FC}" presName="arrowWedge1" presStyleLbl="fgSibTrans2D1" presStyleIdx="0" presStyleCnt="3" custLinFactNeighborX="491" custLinFactNeighborY="-53"/>
      <dgm:spPr/>
    </dgm:pt>
    <dgm:pt modelId="{C95DC216-7EA5-47AE-86AE-91EBD9DAD1B5}" type="pres">
      <dgm:prSet presAssocID="{CA8C70B7-2E38-4F21-9692-CB7B5F03594D}" presName="arrowWedge2" presStyleLbl="fgSibTrans2D1" presStyleIdx="1" presStyleCnt="3"/>
      <dgm:spPr/>
    </dgm:pt>
    <dgm:pt modelId="{B42D6C43-7CCD-4834-BD31-280F9C2ACEDE}" type="pres">
      <dgm:prSet presAssocID="{FD52992F-5E95-4967-A92E-E0ED0A66C992}" presName="arrowWedge3" presStyleLbl="fgSibTrans2D1" presStyleIdx="2" presStyleCnt="3"/>
      <dgm:spPr/>
    </dgm:pt>
  </dgm:ptLst>
  <dgm:cxnLst>
    <dgm:cxn modelId="{F2B6964B-EC26-45B6-B76D-1E323F093F75}" srcId="{C194229D-4581-4CA3-A546-5EC84D9B3E5D}" destId="{F5C2838E-7554-4911-A772-027D041AD60F}" srcOrd="0" destOrd="0" parTransId="{AE873870-5BBF-4CA9-BC9A-80EE0FE62090}" sibTransId="{614FCB77-4B85-45D1-889A-22342720F4FC}"/>
    <dgm:cxn modelId="{7437073A-9E5E-4920-A365-2A7BF7196072}" type="presOf" srcId="{95673FAC-E86F-4DEC-ABAB-742E2B5506C2}" destId="{DB3F7306-E4DA-4272-ACDC-FA9CEB6F1EE3}" srcOrd="1" destOrd="0" presId="urn:microsoft.com/office/officeart/2005/8/layout/cycle8"/>
    <dgm:cxn modelId="{3DF04696-E20C-4163-B562-74C49315BB26}" type="presOf" srcId="{572C009D-AE3F-49E9-B8D3-BACDFB0BF6C1}" destId="{3D2E042C-96B5-47EB-9C76-18B2798171D6}" srcOrd="0" destOrd="0" presId="urn:microsoft.com/office/officeart/2005/8/layout/cycle8"/>
    <dgm:cxn modelId="{BD3675E5-E6B7-40B2-9E49-5765E404EEA3}" type="presOf" srcId="{95673FAC-E86F-4DEC-ABAB-742E2B5506C2}" destId="{CFAEDE9A-4759-4A66-90EA-A358EAA48AEF}" srcOrd="0" destOrd="0" presId="urn:microsoft.com/office/officeart/2005/8/layout/cycle8"/>
    <dgm:cxn modelId="{E3CF54E6-8EC7-47AB-B689-5FDEA8B09266}" type="presOf" srcId="{F5C2838E-7554-4911-A772-027D041AD60F}" destId="{95FF07A3-E1DF-42B7-81A2-7D698F8EF734}" srcOrd="1" destOrd="0" presId="urn:microsoft.com/office/officeart/2005/8/layout/cycle8"/>
    <dgm:cxn modelId="{55F6A464-9C50-4BC0-813D-3F751C751AAF}" type="presOf" srcId="{C194229D-4581-4CA3-A546-5EC84D9B3E5D}" destId="{AF8D206F-0D99-4CEA-9E7C-DE9A0A1C34AD}" srcOrd="0" destOrd="0" presId="urn:microsoft.com/office/officeart/2005/8/layout/cycle8"/>
    <dgm:cxn modelId="{ACE58C18-278A-4785-9326-8ADE70EB8813}" srcId="{C194229D-4581-4CA3-A546-5EC84D9B3E5D}" destId="{572C009D-AE3F-49E9-B8D3-BACDFB0BF6C1}" srcOrd="1" destOrd="0" parTransId="{C8AE9AF1-C34B-4523-94F2-E3B568EC580B}" sibTransId="{CA8C70B7-2E38-4F21-9692-CB7B5F03594D}"/>
    <dgm:cxn modelId="{DE265F44-0C04-4D99-93BD-6D8FAC50D65C}" type="presOf" srcId="{572C009D-AE3F-49E9-B8D3-BACDFB0BF6C1}" destId="{99163A6E-B139-46B2-92C4-536E6B427264}" srcOrd="1" destOrd="0" presId="urn:microsoft.com/office/officeart/2005/8/layout/cycle8"/>
    <dgm:cxn modelId="{1F41DFA0-88FA-47F0-9707-D4F85C7406F9}" srcId="{C194229D-4581-4CA3-A546-5EC84D9B3E5D}" destId="{95673FAC-E86F-4DEC-ABAB-742E2B5506C2}" srcOrd="2" destOrd="0" parTransId="{1642B38F-2F51-47C1-9784-968FDDB0795D}" sibTransId="{FD52992F-5E95-4967-A92E-E0ED0A66C992}"/>
    <dgm:cxn modelId="{E3A2A2FC-12FD-4FC2-8F3B-07866B9F7787}" type="presOf" srcId="{F5C2838E-7554-4911-A772-027D041AD60F}" destId="{036700C4-DB87-4F91-AF7C-D2136D7DB391}" srcOrd="0" destOrd="0" presId="urn:microsoft.com/office/officeart/2005/8/layout/cycle8"/>
    <dgm:cxn modelId="{229B8A61-154C-4ACD-BB1E-788D10BB7BBE}" type="presParOf" srcId="{AF8D206F-0D99-4CEA-9E7C-DE9A0A1C34AD}" destId="{036700C4-DB87-4F91-AF7C-D2136D7DB391}" srcOrd="0" destOrd="0" presId="urn:microsoft.com/office/officeart/2005/8/layout/cycle8"/>
    <dgm:cxn modelId="{14D50E2E-BC5F-40A3-AA88-2DF06F1EDC80}" type="presParOf" srcId="{AF8D206F-0D99-4CEA-9E7C-DE9A0A1C34AD}" destId="{547554CB-6B58-44DA-B9B7-B3A2EBAE33C0}" srcOrd="1" destOrd="0" presId="urn:microsoft.com/office/officeart/2005/8/layout/cycle8"/>
    <dgm:cxn modelId="{5A120229-A657-4B8A-805A-3B148D05688D}" type="presParOf" srcId="{AF8D206F-0D99-4CEA-9E7C-DE9A0A1C34AD}" destId="{3FE08A2E-2282-4A80-9C98-CB400FDF16FE}" srcOrd="2" destOrd="0" presId="urn:microsoft.com/office/officeart/2005/8/layout/cycle8"/>
    <dgm:cxn modelId="{ECC1E73F-1AB5-4C0C-81A8-2D2F6F1A6A6F}" type="presParOf" srcId="{AF8D206F-0D99-4CEA-9E7C-DE9A0A1C34AD}" destId="{95FF07A3-E1DF-42B7-81A2-7D698F8EF734}" srcOrd="3" destOrd="0" presId="urn:microsoft.com/office/officeart/2005/8/layout/cycle8"/>
    <dgm:cxn modelId="{7400AFB9-38D1-4303-AC09-818FC708AB6F}" type="presParOf" srcId="{AF8D206F-0D99-4CEA-9E7C-DE9A0A1C34AD}" destId="{3D2E042C-96B5-47EB-9C76-18B2798171D6}" srcOrd="4" destOrd="0" presId="urn:microsoft.com/office/officeart/2005/8/layout/cycle8"/>
    <dgm:cxn modelId="{2DC8433F-8AB7-4051-84BD-F2EAAB88D22C}" type="presParOf" srcId="{AF8D206F-0D99-4CEA-9E7C-DE9A0A1C34AD}" destId="{1F6A3717-365F-4282-A9BF-5DD7BC59948C}" srcOrd="5" destOrd="0" presId="urn:microsoft.com/office/officeart/2005/8/layout/cycle8"/>
    <dgm:cxn modelId="{68484683-F713-4A9E-96E8-BABE82E50281}" type="presParOf" srcId="{AF8D206F-0D99-4CEA-9E7C-DE9A0A1C34AD}" destId="{3E84F09D-474F-48CA-98B1-8483BEA05912}" srcOrd="6" destOrd="0" presId="urn:microsoft.com/office/officeart/2005/8/layout/cycle8"/>
    <dgm:cxn modelId="{7AF2C5DA-CF24-4299-BA47-5706247BC245}" type="presParOf" srcId="{AF8D206F-0D99-4CEA-9E7C-DE9A0A1C34AD}" destId="{99163A6E-B139-46B2-92C4-536E6B427264}" srcOrd="7" destOrd="0" presId="urn:microsoft.com/office/officeart/2005/8/layout/cycle8"/>
    <dgm:cxn modelId="{067CC20E-AAF7-490C-8B02-29A3B810AB8C}" type="presParOf" srcId="{AF8D206F-0D99-4CEA-9E7C-DE9A0A1C34AD}" destId="{CFAEDE9A-4759-4A66-90EA-A358EAA48AEF}" srcOrd="8" destOrd="0" presId="urn:microsoft.com/office/officeart/2005/8/layout/cycle8"/>
    <dgm:cxn modelId="{0D3F18FF-C15C-40B4-AD6E-DF2F86F7A131}" type="presParOf" srcId="{AF8D206F-0D99-4CEA-9E7C-DE9A0A1C34AD}" destId="{77CEE838-881A-44FB-8F68-A2C3EB4F8E40}" srcOrd="9" destOrd="0" presId="urn:microsoft.com/office/officeart/2005/8/layout/cycle8"/>
    <dgm:cxn modelId="{1802E2F5-699E-4F6A-B235-15EAC83633FD}" type="presParOf" srcId="{AF8D206F-0D99-4CEA-9E7C-DE9A0A1C34AD}" destId="{AB5F8DBF-6914-40E5-8F99-1C23308AA7C3}" srcOrd="10" destOrd="0" presId="urn:microsoft.com/office/officeart/2005/8/layout/cycle8"/>
    <dgm:cxn modelId="{3089167F-57A4-4175-9093-A3F682BEF85F}" type="presParOf" srcId="{AF8D206F-0D99-4CEA-9E7C-DE9A0A1C34AD}" destId="{DB3F7306-E4DA-4272-ACDC-FA9CEB6F1EE3}" srcOrd="11" destOrd="0" presId="urn:microsoft.com/office/officeart/2005/8/layout/cycle8"/>
    <dgm:cxn modelId="{97306F10-3690-4509-903A-863A7E0345E9}" type="presParOf" srcId="{AF8D206F-0D99-4CEA-9E7C-DE9A0A1C34AD}" destId="{589885F4-1ACE-4423-8F83-326D77BC2F9D}" srcOrd="12" destOrd="0" presId="urn:microsoft.com/office/officeart/2005/8/layout/cycle8"/>
    <dgm:cxn modelId="{4A85F8DE-A2AF-419B-8361-486117A96641}" type="presParOf" srcId="{AF8D206F-0D99-4CEA-9E7C-DE9A0A1C34AD}" destId="{C95DC216-7EA5-47AE-86AE-91EBD9DAD1B5}" srcOrd="13" destOrd="0" presId="urn:microsoft.com/office/officeart/2005/8/layout/cycle8"/>
    <dgm:cxn modelId="{7DAB7001-BEFB-4191-AAE9-0BD94A154A27}" type="presParOf" srcId="{AF8D206F-0D99-4CEA-9E7C-DE9A0A1C34AD}" destId="{B42D6C43-7CCD-4834-BD31-280F9C2ACEDE}" srcOrd="14" destOrd="0" presId="urn:microsoft.com/office/officeart/2005/8/layout/cycle8"/>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EC1AA4-A6F5-4ECB-9ED7-7FA946666C09}">
      <dsp:nvSpPr>
        <dsp:cNvPr id="0" name=""/>
        <dsp:cNvSpPr/>
      </dsp:nvSpPr>
      <dsp:spPr>
        <a:xfrm>
          <a:off x="1249528" y="-289672"/>
          <a:ext cx="6710416" cy="6710416"/>
        </a:xfrm>
        <a:prstGeom prst="circularArrow">
          <a:avLst>
            <a:gd name="adj1" fmla="val 5544"/>
            <a:gd name="adj2" fmla="val 330680"/>
            <a:gd name="adj3" fmla="val 14721180"/>
            <a:gd name="adj4" fmla="val 16833544"/>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96693A-924F-478F-A05F-DBAC8AC80D70}">
      <dsp:nvSpPr>
        <dsp:cNvPr id="0" name=""/>
        <dsp:cNvSpPr/>
      </dsp:nvSpPr>
      <dsp:spPr>
        <a:xfrm>
          <a:off x="3655521" y="-170230"/>
          <a:ext cx="1781937" cy="9126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100000"/>
            </a:lnSpc>
            <a:spcBef>
              <a:spcPct val="0"/>
            </a:spcBef>
            <a:spcAft>
              <a:spcPts val="0"/>
            </a:spcAft>
          </a:pPr>
          <a:r>
            <a:rPr lang="en-US" sz="1200" b="1" kern="1200" dirty="0" smtClean="0">
              <a:solidFill>
                <a:schemeClr val="tx1"/>
              </a:solidFill>
            </a:rPr>
            <a:t>Timely Determination of Requirements </a:t>
          </a:r>
        </a:p>
        <a:p>
          <a:pPr lvl="0" algn="ctr" defTabSz="533400">
            <a:lnSpc>
              <a:spcPct val="100000"/>
            </a:lnSpc>
            <a:spcBef>
              <a:spcPct val="0"/>
            </a:spcBef>
            <a:spcAft>
              <a:spcPts val="0"/>
            </a:spcAft>
          </a:pPr>
          <a:r>
            <a:rPr lang="en-US" sz="1200" b="1" kern="1200" dirty="0" smtClean="0">
              <a:solidFill>
                <a:schemeClr val="tx1"/>
              </a:solidFill>
            </a:rPr>
            <a:t>(Goods/Works/ Services)</a:t>
          </a:r>
          <a:endParaRPr lang="en-US" sz="1200" b="1" kern="1200" dirty="0">
            <a:solidFill>
              <a:schemeClr val="tx1"/>
            </a:solidFill>
          </a:endParaRPr>
        </a:p>
      </dsp:txBody>
      <dsp:txXfrm>
        <a:off x="3655521" y="-170230"/>
        <a:ext cx="1781937" cy="912686"/>
      </dsp:txXfrm>
    </dsp:sp>
    <dsp:sp modelId="{CED82DF2-CCA7-42D6-8EA2-54D4C77F941B}">
      <dsp:nvSpPr>
        <dsp:cNvPr id="0" name=""/>
        <dsp:cNvSpPr/>
      </dsp:nvSpPr>
      <dsp:spPr>
        <a:xfrm>
          <a:off x="6105339" y="638050"/>
          <a:ext cx="2039626" cy="8560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Finalization of Technical Specification &amp; Commercial Conditions</a:t>
          </a:r>
          <a:endParaRPr lang="en-US" sz="1200" b="1" kern="1200" dirty="0">
            <a:solidFill>
              <a:schemeClr val="tx1"/>
            </a:solidFill>
          </a:endParaRPr>
        </a:p>
      </dsp:txBody>
      <dsp:txXfrm>
        <a:off x="6105339" y="638050"/>
        <a:ext cx="2039626" cy="856068"/>
      </dsp:txXfrm>
    </dsp:sp>
    <dsp:sp modelId="{D74A0C8B-FCE5-4E22-B457-5DD0B7F30849}">
      <dsp:nvSpPr>
        <dsp:cNvPr id="0" name=""/>
        <dsp:cNvSpPr/>
      </dsp:nvSpPr>
      <dsp:spPr>
        <a:xfrm>
          <a:off x="6852761" y="1450532"/>
          <a:ext cx="1822382" cy="9867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endParaRPr lang="en-US" sz="1200" kern="1200" dirty="0" smtClean="0"/>
        </a:p>
        <a:p>
          <a:pPr lvl="0" algn="ctr" defTabSz="533400">
            <a:lnSpc>
              <a:spcPct val="90000"/>
            </a:lnSpc>
            <a:spcBef>
              <a:spcPct val="0"/>
            </a:spcBef>
            <a:spcAft>
              <a:spcPct val="35000"/>
            </a:spcAft>
          </a:pPr>
          <a:endParaRPr lang="en-US" sz="1200" kern="1200" dirty="0" smtClean="0"/>
        </a:p>
        <a:p>
          <a:pPr lvl="0" algn="ctr" defTabSz="533400">
            <a:lnSpc>
              <a:spcPct val="100000"/>
            </a:lnSpc>
            <a:spcBef>
              <a:spcPct val="0"/>
            </a:spcBef>
            <a:spcAft>
              <a:spcPts val="0"/>
            </a:spcAft>
          </a:pPr>
          <a:r>
            <a:rPr lang="en-US" sz="1200" b="1" kern="1200" dirty="0" smtClean="0">
              <a:solidFill>
                <a:schemeClr val="tx1"/>
              </a:solidFill>
            </a:rPr>
            <a:t>Mode of Bidding</a:t>
          </a:r>
        </a:p>
        <a:p>
          <a:pPr lvl="0" algn="l" defTabSz="533400">
            <a:lnSpc>
              <a:spcPct val="100000"/>
            </a:lnSpc>
            <a:spcBef>
              <a:spcPct val="0"/>
            </a:spcBef>
            <a:spcAft>
              <a:spcPts val="0"/>
            </a:spcAft>
          </a:pPr>
          <a:r>
            <a:rPr lang="en-US" sz="1200" b="1" kern="1200" dirty="0" smtClean="0">
              <a:solidFill>
                <a:schemeClr val="tx1"/>
              </a:solidFill>
            </a:rPr>
            <a:t>-Open Tendering</a:t>
          </a:r>
        </a:p>
        <a:p>
          <a:pPr lvl="0" algn="l" defTabSz="533400">
            <a:lnSpc>
              <a:spcPct val="100000"/>
            </a:lnSpc>
            <a:spcBef>
              <a:spcPct val="0"/>
            </a:spcBef>
            <a:spcAft>
              <a:spcPts val="0"/>
            </a:spcAft>
          </a:pPr>
          <a:r>
            <a:rPr lang="en-US" sz="1200" b="1" kern="1200" dirty="0" smtClean="0">
              <a:solidFill>
                <a:schemeClr val="tx1"/>
              </a:solidFill>
            </a:rPr>
            <a:t>-Limited Tendering</a:t>
          </a:r>
        </a:p>
        <a:p>
          <a:pPr lvl="0" algn="l" defTabSz="533400">
            <a:lnSpc>
              <a:spcPct val="100000"/>
            </a:lnSpc>
            <a:spcBef>
              <a:spcPct val="0"/>
            </a:spcBef>
            <a:spcAft>
              <a:spcPts val="0"/>
            </a:spcAft>
          </a:pPr>
          <a:r>
            <a:rPr lang="en-US" sz="1200" b="1" kern="1200" dirty="0" smtClean="0">
              <a:solidFill>
                <a:schemeClr val="tx1"/>
              </a:solidFill>
            </a:rPr>
            <a:t>-Nomination</a:t>
          </a:r>
        </a:p>
        <a:p>
          <a:pPr lvl="0" algn="ctr" defTabSz="533400">
            <a:lnSpc>
              <a:spcPct val="90000"/>
            </a:lnSpc>
            <a:spcBef>
              <a:spcPct val="0"/>
            </a:spcBef>
            <a:spcAft>
              <a:spcPct val="35000"/>
            </a:spcAft>
          </a:pPr>
          <a:endParaRPr lang="en-US" sz="1200" kern="1200" dirty="0" smtClean="0"/>
        </a:p>
        <a:p>
          <a:pPr lvl="0" algn="ctr" defTabSz="533400">
            <a:lnSpc>
              <a:spcPct val="90000"/>
            </a:lnSpc>
            <a:spcBef>
              <a:spcPct val="0"/>
            </a:spcBef>
            <a:spcAft>
              <a:spcPct val="35000"/>
            </a:spcAft>
          </a:pPr>
          <a:endParaRPr lang="en-US" sz="1200" kern="1200" dirty="0"/>
        </a:p>
      </dsp:txBody>
      <dsp:txXfrm>
        <a:off x="6852761" y="1450532"/>
        <a:ext cx="1822382" cy="986793"/>
      </dsp:txXfrm>
    </dsp:sp>
    <dsp:sp modelId="{615185E2-D75C-4884-B1FF-55609EE0D70C}">
      <dsp:nvSpPr>
        <dsp:cNvPr id="0" name=""/>
        <dsp:cNvSpPr/>
      </dsp:nvSpPr>
      <dsp:spPr>
        <a:xfrm>
          <a:off x="6435823" y="2566210"/>
          <a:ext cx="2460437" cy="115136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100000"/>
            </a:lnSpc>
            <a:spcBef>
              <a:spcPct val="0"/>
            </a:spcBef>
            <a:spcAft>
              <a:spcPts val="0"/>
            </a:spcAft>
          </a:pPr>
          <a:r>
            <a:rPr lang="en-US" sz="1200" b="1" kern="1200" dirty="0" smtClean="0">
              <a:solidFill>
                <a:schemeClr val="tx1"/>
              </a:solidFill>
            </a:rPr>
            <a:t>Type of Bidding</a:t>
          </a:r>
        </a:p>
        <a:p>
          <a:pPr lvl="0" algn="l" defTabSz="533400">
            <a:lnSpc>
              <a:spcPct val="100000"/>
            </a:lnSpc>
            <a:spcBef>
              <a:spcPct val="0"/>
            </a:spcBef>
            <a:spcAft>
              <a:spcPts val="0"/>
            </a:spcAft>
          </a:pPr>
          <a:r>
            <a:rPr lang="en-US" sz="1200" b="1" kern="1200" dirty="0" smtClean="0">
              <a:solidFill>
                <a:schemeClr val="tx1"/>
              </a:solidFill>
            </a:rPr>
            <a:t>-Single Stage Single Envelope</a:t>
          </a:r>
        </a:p>
        <a:p>
          <a:pPr lvl="0" algn="l" defTabSz="533400">
            <a:lnSpc>
              <a:spcPct val="100000"/>
            </a:lnSpc>
            <a:spcBef>
              <a:spcPct val="0"/>
            </a:spcBef>
            <a:spcAft>
              <a:spcPts val="0"/>
            </a:spcAft>
          </a:pPr>
          <a:r>
            <a:rPr lang="en-US" sz="1200" b="1" kern="1200" dirty="0" smtClean="0">
              <a:solidFill>
                <a:schemeClr val="tx1"/>
              </a:solidFill>
            </a:rPr>
            <a:t>-Single Stage Two Envelope</a:t>
          </a:r>
        </a:p>
        <a:p>
          <a:pPr lvl="0" algn="l" defTabSz="533400">
            <a:lnSpc>
              <a:spcPct val="100000"/>
            </a:lnSpc>
            <a:spcBef>
              <a:spcPct val="0"/>
            </a:spcBef>
            <a:spcAft>
              <a:spcPts val="0"/>
            </a:spcAft>
          </a:pPr>
          <a:r>
            <a:rPr lang="en-US" sz="1200" b="1" kern="1200" dirty="0" smtClean="0">
              <a:solidFill>
                <a:schemeClr val="tx1"/>
              </a:solidFill>
            </a:rPr>
            <a:t>-Two Stage</a:t>
          </a:r>
          <a:endParaRPr lang="en-US" sz="1200" b="1" kern="1200" dirty="0">
            <a:solidFill>
              <a:schemeClr val="tx1"/>
            </a:solidFill>
          </a:endParaRPr>
        </a:p>
      </dsp:txBody>
      <dsp:txXfrm>
        <a:off x="6435823" y="2566210"/>
        <a:ext cx="2460437" cy="1151363"/>
      </dsp:txXfrm>
    </dsp:sp>
    <dsp:sp modelId="{258AB2ED-6571-4CAC-9BB3-9BE9192CE80C}">
      <dsp:nvSpPr>
        <dsp:cNvPr id="0" name=""/>
        <dsp:cNvSpPr/>
      </dsp:nvSpPr>
      <dsp:spPr>
        <a:xfrm>
          <a:off x="6299205" y="3753078"/>
          <a:ext cx="2258208" cy="12179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Bid Submission/Receipt</a:t>
          </a:r>
        </a:p>
        <a:p>
          <a:pPr lvl="0" algn="l" defTabSz="533400">
            <a:lnSpc>
              <a:spcPct val="90000"/>
            </a:lnSpc>
            <a:spcBef>
              <a:spcPct val="0"/>
            </a:spcBef>
            <a:spcAft>
              <a:spcPct val="35000"/>
            </a:spcAft>
          </a:pPr>
          <a:r>
            <a:rPr lang="en-US" sz="1200" b="1" kern="1200" dirty="0" smtClean="0">
              <a:solidFill>
                <a:schemeClr val="tx1"/>
              </a:solidFill>
            </a:rPr>
            <a:t>-e-bids</a:t>
          </a:r>
        </a:p>
        <a:p>
          <a:pPr lvl="0" algn="l" defTabSz="533400">
            <a:lnSpc>
              <a:spcPct val="90000"/>
            </a:lnSpc>
            <a:spcBef>
              <a:spcPct val="0"/>
            </a:spcBef>
            <a:spcAft>
              <a:spcPct val="35000"/>
            </a:spcAft>
          </a:pPr>
          <a:r>
            <a:rPr lang="en-US" sz="1200" b="1" kern="1200" dirty="0" smtClean="0">
              <a:solidFill>
                <a:schemeClr val="tx1"/>
              </a:solidFill>
            </a:rPr>
            <a:t>-paper bids</a:t>
          </a:r>
          <a:endParaRPr lang="en-US" sz="1200" b="1" kern="1200" dirty="0">
            <a:solidFill>
              <a:schemeClr val="tx1"/>
            </a:solidFill>
          </a:endParaRPr>
        </a:p>
      </dsp:txBody>
      <dsp:txXfrm>
        <a:off x="6299205" y="3753078"/>
        <a:ext cx="2258208" cy="1217949"/>
      </dsp:txXfrm>
    </dsp:sp>
    <dsp:sp modelId="{30CE856A-6959-4B52-9232-8847372CA0C3}">
      <dsp:nvSpPr>
        <dsp:cNvPr id="0" name=""/>
        <dsp:cNvSpPr/>
      </dsp:nvSpPr>
      <dsp:spPr>
        <a:xfrm>
          <a:off x="4163445" y="4694643"/>
          <a:ext cx="3167398" cy="1858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Bid Evaluation</a:t>
          </a:r>
        </a:p>
        <a:p>
          <a:pPr lvl="0" algn="l" defTabSz="533400">
            <a:lnSpc>
              <a:spcPct val="90000"/>
            </a:lnSpc>
            <a:spcBef>
              <a:spcPct val="0"/>
            </a:spcBef>
            <a:spcAft>
              <a:spcPct val="35000"/>
            </a:spcAft>
          </a:pPr>
          <a:r>
            <a:rPr lang="en-US" sz="1200" b="1" kern="1200" dirty="0" smtClean="0">
              <a:solidFill>
                <a:schemeClr val="tx1"/>
              </a:solidFill>
            </a:rPr>
            <a:t>-General Compliance to Bid Conditions</a:t>
          </a:r>
        </a:p>
        <a:p>
          <a:pPr lvl="0" algn="l" defTabSz="533400">
            <a:lnSpc>
              <a:spcPct val="90000"/>
            </a:lnSpc>
            <a:spcBef>
              <a:spcPct val="0"/>
            </a:spcBef>
            <a:spcAft>
              <a:spcPct val="35000"/>
            </a:spcAft>
          </a:pPr>
          <a:r>
            <a:rPr lang="en-US" sz="1200" b="1" kern="1200" dirty="0" smtClean="0">
              <a:solidFill>
                <a:schemeClr val="tx1"/>
              </a:solidFill>
            </a:rPr>
            <a:t>-Qualification of Bidder </a:t>
          </a:r>
        </a:p>
        <a:p>
          <a:pPr lvl="0" algn="l" defTabSz="533400">
            <a:lnSpc>
              <a:spcPct val="90000"/>
            </a:lnSpc>
            <a:spcBef>
              <a:spcPct val="0"/>
            </a:spcBef>
            <a:spcAft>
              <a:spcPct val="35000"/>
            </a:spcAft>
          </a:pPr>
          <a:r>
            <a:rPr lang="en-US" sz="1200" b="1" kern="1200" dirty="0" smtClean="0">
              <a:solidFill>
                <a:schemeClr val="tx1"/>
              </a:solidFill>
            </a:rPr>
            <a:t>-Technical &amp; Commercial Compliance</a:t>
          </a:r>
        </a:p>
        <a:p>
          <a:pPr lvl="0" algn="l" defTabSz="533400">
            <a:lnSpc>
              <a:spcPct val="90000"/>
            </a:lnSpc>
            <a:spcBef>
              <a:spcPct val="0"/>
            </a:spcBef>
            <a:spcAft>
              <a:spcPct val="35000"/>
            </a:spcAft>
          </a:pPr>
          <a:r>
            <a:rPr lang="en-US" sz="1200" b="1" kern="1200" dirty="0" smtClean="0">
              <a:solidFill>
                <a:schemeClr val="tx1"/>
              </a:solidFill>
            </a:rPr>
            <a:t>-Capacity &amp; Capability of Bidder</a:t>
          </a:r>
        </a:p>
        <a:p>
          <a:pPr lvl="0" algn="l" defTabSz="533400">
            <a:lnSpc>
              <a:spcPct val="90000"/>
            </a:lnSpc>
            <a:spcBef>
              <a:spcPct val="0"/>
            </a:spcBef>
            <a:spcAft>
              <a:spcPct val="35000"/>
            </a:spcAft>
          </a:pPr>
          <a:r>
            <a:rPr lang="en-US" sz="1200" b="1" kern="1200" dirty="0" smtClean="0">
              <a:solidFill>
                <a:schemeClr val="tx1"/>
              </a:solidFill>
            </a:rPr>
            <a:t>-Price</a:t>
          </a:r>
          <a:endParaRPr lang="en-US" sz="1200" b="1" kern="1200" dirty="0">
            <a:solidFill>
              <a:schemeClr val="tx1"/>
            </a:solidFill>
          </a:endParaRPr>
        </a:p>
      </dsp:txBody>
      <dsp:txXfrm>
        <a:off x="4163445" y="4694643"/>
        <a:ext cx="3167398" cy="1858560"/>
      </dsp:txXfrm>
    </dsp:sp>
    <dsp:sp modelId="{56BD09C2-2457-476D-B069-9C211EE129E5}">
      <dsp:nvSpPr>
        <dsp:cNvPr id="0" name=""/>
        <dsp:cNvSpPr/>
      </dsp:nvSpPr>
      <dsp:spPr>
        <a:xfrm>
          <a:off x="1263071" y="4643021"/>
          <a:ext cx="2862432" cy="11234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ts val="0"/>
            </a:spcAft>
          </a:pPr>
          <a:r>
            <a:rPr lang="en-US" sz="1200" b="1" kern="1200" dirty="0" smtClean="0">
              <a:solidFill>
                <a:schemeClr val="tx1"/>
              </a:solidFill>
            </a:rPr>
            <a:t>-Award to Lowest </a:t>
          </a:r>
        </a:p>
        <a:p>
          <a:pPr lvl="0" algn="l" defTabSz="533400">
            <a:lnSpc>
              <a:spcPct val="100000"/>
            </a:lnSpc>
            <a:spcBef>
              <a:spcPct val="0"/>
            </a:spcBef>
            <a:spcAft>
              <a:spcPts val="0"/>
            </a:spcAft>
          </a:pPr>
          <a:r>
            <a:rPr lang="en-US" sz="1200" b="1" kern="1200" dirty="0" smtClean="0">
              <a:solidFill>
                <a:schemeClr val="tx1"/>
              </a:solidFill>
            </a:rPr>
            <a:t>Evaluated Responsive Bidder</a:t>
          </a:r>
        </a:p>
        <a:p>
          <a:pPr lvl="0" algn="l" defTabSz="533400">
            <a:lnSpc>
              <a:spcPct val="100000"/>
            </a:lnSpc>
            <a:spcBef>
              <a:spcPct val="0"/>
            </a:spcBef>
            <a:spcAft>
              <a:spcPts val="0"/>
            </a:spcAft>
          </a:pPr>
          <a:r>
            <a:rPr lang="en-US" sz="1200" b="1" kern="1200" dirty="0" smtClean="0">
              <a:solidFill>
                <a:schemeClr val="tx1"/>
              </a:solidFill>
            </a:rPr>
            <a:t>-Contract Signing </a:t>
          </a:r>
        </a:p>
        <a:p>
          <a:pPr lvl="0" algn="l" defTabSz="533400">
            <a:lnSpc>
              <a:spcPct val="100000"/>
            </a:lnSpc>
            <a:spcBef>
              <a:spcPct val="0"/>
            </a:spcBef>
            <a:spcAft>
              <a:spcPts val="0"/>
            </a:spcAft>
          </a:pPr>
          <a:r>
            <a:rPr lang="en-US" sz="1200" b="1" kern="1200" dirty="0" smtClean="0">
              <a:solidFill>
                <a:schemeClr val="tx1"/>
              </a:solidFill>
            </a:rPr>
            <a:t>- Performance Guarantee Submission</a:t>
          </a:r>
          <a:endParaRPr lang="en-US" sz="1200" b="1" kern="1200" dirty="0">
            <a:solidFill>
              <a:schemeClr val="tx1"/>
            </a:solidFill>
          </a:endParaRPr>
        </a:p>
      </dsp:txBody>
      <dsp:txXfrm>
        <a:off x="1263071" y="4643021"/>
        <a:ext cx="2862432" cy="1123497"/>
      </dsp:txXfrm>
    </dsp:sp>
    <dsp:sp modelId="{B583B18D-4D4D-4E62-9FCA-90E51A6BD70B}">
      <dsp:nvSpPr>
        <dsp:cNvPr id="0" name=""/>
        <dsp:cNvSpPr/>
      </dsp:nvSpPr>
      <dsp:spPr>
        <a:xfrm>
          <a:off x="507759" y="3243848"/>
          <a:ext cx="2571020" cy="91378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Contract Monitoring/Follow up</a:t>
          </a:r>
          <a:endParaRPr lang="en-US" sz="1200" b="1" kern="1200" dirty="0">
            <a:solidFill>
              <a:schemeClr val="tx1"/>
            </a:solidFill>
          </a:endParaRPr>
        </a:p>
      </dsp:txBody>
      <dsp:txXfrm>
        <a:off x="507759" y="3243848"/>
        <a:ext cx="2571020" cy="913781"/>
      </dsp:txXfrm>
    </dsp:sp>
    <dsp:sp modelId="{459BF2ED-DCDE-49DD-A839-808189286BB0}">
      <dsp:nvSpPr>
        <dsp:cNvPr id="0" name=""/>
        <dsp:cNvSpPr/>
      </dsp:nvSpPr>
      <dsp:spPr>
        <a:xfrm>
          <a:off x="5347953" y="0"/>
          <a:ext cx="2070116" cy="6763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Availability of Funds and Land &amp; Statutory Clearances wherever  required</a:t>
          </a:r>
          <a:endParaRPr lang="en-US" sz="1200" b="1" kern="1200" dirty="0">
            <a:solidFill>
              <a:schemeClr val="tx1"/>
            </a:solidFill>
          </a:endParaRPr>
        </a:p>
      </dsp:txBody>
      <dsp:txXfrm>
        <a:off x="5347953" y="0"/>
        <a:ext cx="2070116" cy="676349"/>
      </dsp:txXfrm>
    </dsp:sp>
    <dsp:sp modelId="{EF5E9FE3-F45C-4A2D-81D1-FD26FF995165}">
      <dsp:nvSpPr>
        <dsp:cNvPr id="0" name=""/>
        <dsp:cNvSpPr/>
      </dsp:nvSpPr>
      <dsp:spPr>
        <a:xfrm>
          <a:off x="723194" y="2051166"/>
          <a:ext cx="2053599" cy="6763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Acceptance of Goods/works/services</a:t>
          </a:r>
          <a:endParaRPr lang="en-US" sz="1200" b="1" kern="1200" dirty="0">
            <a:solidFill>
              <a:schemeClr val="tx1"/>
            </a:solidFill>
          </a:endParaRPr>
        </a:p>
      </dsp:txBody>
      <dsp:txXfrm>
        <a:off x="723194" y="2051166"/>
        <a:ext cx="2053599" cy="676349"/>
      </dsp:txXfrm>
    </dsp:sp>
    <dsp:sp modelId="{9C97462E-909A-4D26-B648-0F2E63856C6A}">
      <dsp:nvSpPr>
        <dsp:cNvPr id="0" name=""/>
        <dsp:cNvSpPr/>
      </dsp:nvSpPr>
      <dsp:spPr>
        <a:xfrm>
          <a:off x="1116834" y="1184444"/>
          <a:ext cx="2417867" cy="6763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Invoice Verification </a:t>
          </a:r>
          <a:endParaRPr lang="en-US" sz="1200" b="1" kern="1200" dirty="0">
            <a:solidFill>
              <a:schemeClr val="tx1"/>
            </a:solidFill>
          </a:endParaRPr>
        </a:p>
      </dsp:txBody>
      <dsp:txXfrm>
        <a:off x="1116834" y="1184444"/>
        <a:ext cx="2417867" cy="676349"/>
      </dsp:txXfrm>
    </dsp:sp>
    <dsp:sp modelId="{5F571B84-D853-4EE2-B44D-B4C506F9E986}">
      <dsp:nvSpPr>
        <dsp:cNvPr id="0" name=""/>
        <dsp:cNvSpPr/>
      </dsp:nvSpPr>
      <dsp:spPr>
        <a:xfrm>
          <a:off x="2087047" y="366330"/>
          <a:ext cx="1352698" cy="6763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Payment</a:t>
          </a:r>
          <a:endParaRPr lang="en-US" sz="1200" b="1" kern="1200" dirty="0">
            <a:solidFill>
              <a:schemeClr val="tx1"/>
            </a:solidFill>
          </a:endParaRPr>
        </a:p>
      </dsp:txBody>
      <dsp:txXfrm>
        <a:off x="2087047" y="366330"/>
        <a:ext cx="1352698" cy="67634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36700C4-DB87-4F91-AF7C-D2136D7DB391}">
      <dsp:nvSpPr>
        <dsp:cNvPr id="0" name=""/>
        <dsp:cNvSpPr/>
      </dsp:nvSpPr>
      <dsp:spPr>
        <a:xfrm>
          <a:off x="609589" y="-76201"/>
          <a:ext cx="2432304" cy="2432304"/>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smtClean="0">
              <a:solidFill>
                <a:schemeClr val="tx1"/>
              </a:solidFill>
            </a:rPr>
            <a:t>Cycle</a:t>
          </a:r>
          <a:endParaRPr lang="en-US" sz="1200" b="1" kern="1200" dirty="0">
            <a:solidFill>
              <a:schemeClr val="tx1"/>
            </a:solidFill>
          </a:endParaRPr>
        </a:p>
      </dsp:txBody>
      <dsp:txXfrm>
        <a:off x="1891471" y="439215"/>
        <a:ext cx="868680" cy="723900"/>
      </dsp:txXfrm>
    </dsp:sp>
    <dsp:sp modelId="{3D2E042C-96B5-47EB-9C76-18B2798171D6}">
      <dsp:nvSpPr>
        <dsp:cNvPr id="0" name=""/>
        <dsp:cNvSpPr/>
      </dsp:nvSpPr>
      <dsp:spPr>
        <a:xfrm>
          <a:off x="544294" y="-65318"/>
          <a:ext cx="2432304" cy="2432304"/>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dirty="0">
            <a:solidFill>
              <a:schemeClr val="tx1"/>
            </a:solidFill>
          </a:endParaRPr>
        </a:p>
      </dsp:txBody>
      <dsp:txXfrm>
        <a:off x="1123414" y="1512783"/>
        <a:ext cx="1303020" cy="637032"/>
      </dsp:txXfrm>
    </dsp:sp>
    <dsp:sp modelId="{CFAEDE9A-4759-4A66-90EA-A358EAA48AEF}">
      <dsp:nvSpPr>
        <dsp:cNvPr id="0" name=""/>
        <dsp:cNvSpPr/>
      </dsp:nvSpPr>
      <dsp:spPr>
        <a:xfrm>
          <a:off x="598716" y="-63140"/>
          <a:ext cx="2432304" cy="2432304"/>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smtClean="0">
              <a:solidFill>
                <a:schemeClr val="tx1"/>
              </a:solidFill>
            </a:rPr>
            <a:t>Procurement</a:t>
          </a:r>
          <a:endParaRPr lang="en-US" sz="1200" b="1" kern="1200" dirty="0">
            <a:solidFill>
              <a:schemeClr val="tx1"/>
            </a:solidFill>
          </a:endParaRPr>
        </a:p>
      </dsp:txBody>
      <dsp:txXfrm>
        <a:off x="880458" y="452276"/>
        <a:ext cx="868680" cy="723900"/>
      </dsp:txXfrm>
    </dsp:sp>
    <dsp:sp modelId="{589885F4-1ACE-4423-8F83-326D77BC2F9D}">
      <dsp:nvSpPr>
        <dsp:cNvPr id="0" name=""/>
        <dsp:cNvSpPr/>
      </dsp:nvSpPr>
      <dsp:spPr>
        <a:xfrm>
          <a:off x="472640" y="-228221"/>
          <a:ext cx="2733446" cy="2733446"/>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5DC216-7EA5-47AE-86AE-91EBD9DAD1B5}">
      <dsp:nvSpPr>
        <dsp:cNvPr id="0" name=""/>
        <dsp:cNvSpPr/>
      </dsp:nvSpPr>
      <dsp:spPr>
        <a:xfrm>
          <a:off x="393722" y="-216043"/>
          <a:ext cx="2733446" cy="2733446"/>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2D6C43-7CCD-4834-BD31-280F9C2ACEDE}">
      <dsp:nvSpPr>
        <dsp:cNvPr id="0" name=""/>
        <dsp:cNvSpPr/>
      </dsp:nvSpPr>
      <dsp:spPr>
        <a:xfrm>
          <a:off x="447944" y="-213711"/>
          <a:ext cx="2733446" cy="2733446"/>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AF993BFC-FFF1-4BF4-B559-A3CDCC45D3F1}" type="datetimeFigureOut">
              <a:rPr lang="en-IN" smtClean="0"/>
              <a:pPr/>
              <a:t>08-11-2020</a:t>
            </a:fld>
            <a:endParaRPr lang="en-IN"/>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FC55FC0-F4C3-4DBB-A09E-597155E3C11B}" type="slidenum">
              <a:rPr lang="en-IN" smtClean="0"/>
              <a:pPr/>
              <a:t>‹#›</a:t>
            </a:fld>
            <a:endParaRPr lang="en-IN"/>
          </a:p>
        </p:txBody>
      </p:sp>
    </p:spTree>
    <p:extLst>
      <p:ext uri="{BB962C8B-B14F-4D97-AF65-F5344CB8AC3E}">
        <p14:creationId xmlns="" xmlns:p14="http://schemas.microsoft.com/office/powerpoint/2010/main" val="2877798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BFE74E5-20DF-400B-828A-C0A6AE3E7A57}" type="datetimeFigureOut">
              <a:rPr lang="en-IN" smtClean="0"/>
              <a:pPr/>
              <a:t>08-11-2020</a:t>
            </a:fld>
            <a:endParaRPr lang="en-IN"/>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DDCBB4FB-DB05-4B48-A4AA-23F72B4D870D}" type="slidenum">
              <a:rPr lang="en-IN" smtClean="0"/>
              <a:pPr/>
              <a:t>‹#›</a:t>
            </a:fld>
            <a:endParaRPr lang="en-IN"/>
          </a:p>
        </p:txBody>
      </p:sp>
    </p:spTree>
    <p:extLst>
      <p:ext uri="{BB962C8B-B14F-4D97-AF65-F5344CB8AC3E}">
        <p14:creationId xmlns="" xmlns:p14="http://schemas.microsoft.com/office/powerpoint/2010/main" val="1401643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3172187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1239765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97712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121702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351111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40472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2060387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2772623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184439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305602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E022D6-4031-4F60-A279-4F1EBF467411}" type="datetimeFigureOut">
              <a:rPr lang="en-IN" smtClean="0"/>
              <a:pPr/>
              <a:t>08-11-2020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1463823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E022D6-4031-4F60-A279-4F1EBF467411}" type="datetimeFigureOut">
              <a:rPr lang="en-IN" smtClean="0"/>
              <a:pPr/>
              <a:t>08-11-2020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ABDB99-80A2-44A3-B1FB-06BF774CF367}" type="slidenum">
              <a:rPr lang="en-IN" smtClean="0"/>
              <a:pPr/>
              <a:t>‹#›</a:t>
            </a:fld>
            <a:endParaRPr lang="en-IN"/>
          </a:p>
        </p:txBody>
      </p:sp>
    </p:spTree>
    <p:extLst>
      <p:ext uri="{BB962C8B-B14F-4D97-AF65-F5344CB8AC3E}">
        <p14:creationId xmlns="" xmlns:p14="http://schemas.microsoft.com/office/powerpoint/2010/main" val="1674137766"/>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materialsmanagement.info/"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708" y="1867988"/>
            <a:ext cx="10500360" cy="3004457"/>
          </a:xfrm>
        </p:spPr>
        <p:txBody>
          <a:bodyPr>
            <a:normAutofit fontScale="90000"/>
          </a:bodyPr>
          <a:lstStyle/>
          <a:p>
            <a:pPr algn="ctr"/>
            <a:r>
              <a:rPr lang="en-IN" sz="3100" b="1" dirty="0" smtClean="0">
                <a:latin typeface="Arial Narrow" pitchFamily="34" charset="0"/>
              </a:rPr>
              <a:t/>
            </a:r>
            <a:br>
              <a:rPr lang="en-IN" sz="3100" b="1" dirty="0" smtClean="0">
                <a:latin typeface="Arial Narrow" pitchFamily="34" charset="0"/>
              </a:rPr>
            </a:br>
            <a:r>
              <a:rPr lang="en-IN" sz="3100" b="1" dirty="0" smtClean="0">
                <a:latin typeface="Arial Narrow" pitchFamily="34" charset="0"/>
              </a:rPr>
              <a:t>Introduction to Public  Procurement</a:t>
            </a:r>
            <a:r>
              <a:rPr lang="en-IN" b="1" dirty="0" smtClean="0"/>
              <a:t/>
            </a:r>
            <a:br>
              <a:rPr lang="en-IN" b="1" dirty="0" smtClean="0"/>
            </a:br>
            <a:r>
              <a:rPr lang="en-IN" sz="2200" b="1" dirty="0" smtClean="0"/>
              <a:t/>
            </a:r>
            <a:br>
              <a:rPr lang="en-IN" sz="2200" b="1" dirty="0" smtClean="0"/>
            </a:br>
            <a:r>
              <a:rPr lang="en-IN" sz="3100" dirty="0" smtClean="0">
                <a:latin typeface="Arial Narrow" pitchFamily="34" charset="0"/>
              </a:rPr>
              <a:t>by</a:t>
            </a:r>
            <a:br>
              <a:rPr lang="en-IN" sz="3100" dirty="0" smtClean="0">
                <a:latin typeface="Arial Narrow" pitchFamily="34" charset="0"/>
              </a:rPr>
            </a:br>
            <a:r>
              <a:rPr lang="en-IN" sz="3100" b="1" dirty="0" smtClean="0">
                <a:latin typeface="Arial Narrow" pitchFamily="34" charset="0"/>
              </a:rPr>
              <a:t/>
            </a:r>
            <a:br>
              <a:rPr lang="en-IN" sz="3100" b="1" dirty="0" smtClean="0">
                <a:latin typeface="Arial Narrow" pitchFamily="34" charset="0"/>
              </a:rPr>
            </a:br>
            <a:r>
              <a:rPr lang="en-IN" sz="3100" b="1" dirty="0" smtClean="0">
                <a:latin typeface="Arial Narrow" pitchFamily="34" charset="0"/>
              </a:rPr>
              <a:t>V K </a:t>
            </a:r>
            <a:r>
              <a:rPr lang="en-IN" sz="3100" b="1" dirty="0" err="1" smtClean="0">
                <a:latin typeface="Arial Narrow" pitchFamily="34" charset="0"/>
              </a:rPr>
              <a:t>Mathur</a:t>
            </a:r>
            <a:r>
              <a:rPr lang="en-IN" sz="3100" b="1" dirty="0" smtClean="0">
                <a:latin typeface="Arial Narrow" pitchFamily="34" charset="0"/>
              </a:rPr>
              <a:t/>
            </a:r>
            <a:br>
              <a:rPr lang="en-IN" sz="3100" b="1" dirty="0" smtClean="0">
                <a:latin typeface="Arial Narrow" pitchFamily="34" charset="0"/>
              </a:rPr>
            </a:br>
            <a:r>
              <a:rPr lang="en-IN" sz="3100" b="1" dirty="0" smtClean="0">
                <a:latin typeface="Arial Narrow" pitchFamily="34" charset="0"/>
              </a:rPr>
              <a:t>Ex General Manager (MM &amp; </a:t>
            </a:r>
            <a:r>
              <a:rPr lang="en-IN" sz="3100" b="1" dirty="0" err="1" smtClean="0">
                <a:latin typeface="Arial Narrow" pitchFamily="34" charset="0"/>
              </a:rPr>
              <a:t>Mktg</a:t>
            </a:r>
            <a:r>
              <a:rPr lang="en-IN" sz="3100" b="1" dirty="0" smtClean="0">
                <a:latin typeface="Arial Narrow" pitchFamily="34" charset="0"/>
              </a:rPr>
              <a:t>), </a:t>
            </a:r>
            <a:r>
              <a:rPr lang="en-IN" b="1" dirty="0" smtClean="0"/>
              <a:t/>
            </a:r>
            <a:br>
              <a:rPr lang="en-IN" b="1" dirty="0" smtClean="0"/>
            </a:br>
            <a:r>
              <a:rPr lang="en-IN" b="1" dirty="0" smtClean="0">
                <a:latin typeface="Arial Narrow" pitchFamily="34" charset="0"/>
              </a:rPr>
              <a:t> </a:t>
            </a:r>
            <a:r>
              <a:rPr lang="en-IN" sz="3100" b="1" dirty="0" smtClean="0">
                <a:latin typeface="Arial Narrow" pitchFamily="34" charset="0"/>
              </a:rPr>
              <a:t>Steel Authority of India Ltd. </a:t>
            </a: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t>
            </a:r>
            <a:r>
              <a:rPr lang="en-IN" sz="2200" b="1" dirty="0" smtClean="0">
                <a:hlinkClick r:id="rId2"/>
              </a:rPr>
              <a:t>https://www.materialsmanagement.info</a:t>
            </a:r>
            <a:r>
              <a:rPr lang="en-IN" b="1" dirty="0" smtClean="0"/>
              <a:t/>
            </a:r>
            <a:br>
              <a:rPr lang="en-IN" b="1" dirty="0" smtClean="0"/>
            </a:br>
            <a:r>
              <a:rPr lang="en-IN" b="1" dirty="0" smtClean="0"/>
              <a:t/>
            </a:r>
            <a:br>
              <a:rPr lang="en-IN" b="1" dirty="0" smtClean="0"/>
            </a:br>
            <a:endParaRPr lang="en-IN"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0"/>
            <a:ext cx="10456830" cy="1062318"/>
          </a:xfrm>
        </p:spPr>
        <p:txBody>
          <a:bodyPr>
            <a:normAutofit fontScale="90000"/>
          </a:bodyPr>
          <a:lstStyle/>
          <a:p>
            <a:pPr algn="ctr"/>
            <a:r>
              <a:rPr lang="en-IN" sz="3100" dirty="0" smtClean="0">
                <a:latin typeface="Arial Narrow" panose="020B0606020202030204" pitchFamily="34" charset="0"/>
              </a:rPr>
              <a:t/>
            </a:r>
            <a:br>
              <a:rPr lang="en-IN" sz="3100" dirty="0" smtClean="0">
                <a:latin typeface="Arial Narrow" panose="020B0606020202030204" pitchFamily="34" charset="0"/>
              </a:rPr>
            </a:br>
            <a:r>
              <a:rPr lang="en-IN" sz="3100" dirty="0">
                <a:latin typeface="Arial Narrow" panose="020B0606020202030204" pitchFamily="34" charset="0"/>
              </a:rPr>
              <a:t/>
            </a:r>
            <a:br>
              <a:rPr lang="en-IN" sz="3100" dirty="0">
                <a:latin typeface="Arial Narrow" panose="020B0606020202030204" pitchFamily="34" charset="0"/>
              </a:rPr>
            </a:br>
            <a:r>
              <a:rPr lang="en-IN" sz="3100" dirty="0" smtClean="0">
                <a:latin typeface="Arial Narrow" panose="020B0606020202030204" pitchFamily="34" charset="0"/>
              </a:rPr>
              <a:t/>
            </a:r>
            <a:br>
              <a:rPr lang="en-IN" sz="3100" dirty="0" smtClean="0">
                <a:latin typeface="Arial Narrow" panose="020B0606020202030204" pitchFamily="34" charset="0"/>
              </a:rPr>
            </a:br>
            <a:r>
              <a:rPr lang="en-IN" sz="3100" dirty="0">
                <a:latin typeface="Arial Narrow" panose="020B0606020202030204" pitchFamily="34" charset="0"/>
              </a:rPr>
              <a:t/>
            </a:r>
            <a:br>
              <a:rPr lang="en-IN" sz="3100" dirty="0">
                <a:latin typeface="Arial Narrow" panose="020B0606020202030204" pitchFamily="34" charset="0"/>
              </a:rPr>
            </a:br>
            <a:r>
              <a:rPr lang="en-IN" sz="3100" b="1" dirty="0" smtClean="0">
                <a:latin typeface="Arial Narrow" panose="020B0606020202030204" pitchFamily="34" charset="0"/>
              </a:rPr>
              <a:t>Executive </a:t>
            </a:r>
            <a:r>
              <a:rPr lang="en-IN" sz="3100" b="1" dirty="0">
                <a:latin typeface="Arial Narrow" panose="020B0606020202030204" pitchFamily="34" charset="0"/>
              </a:rPr>
              <a:t>Instructions</a:t>
            </a:r>
            <a:r>
              <a:rPr lang="en-IN" sz="3100" b="1" dirty="0" smtClean="0">
                <a:latin typeface="Arial Narrow" panose="020B0606020202030204" pitchFamily="34" charset="0"/>
              </a:rPr>
              <a:t/>
            </a:r>
            <a:br>
              <a:rPr lang="en-IN" sz="3100" b="1" dirty="0" smtClean="0">
                <a:latin typeface="Arial Narrow" panose="020B0606020202030204" pitchFamily="34" charset="0"/>
              </a:rPr>
            </a:br>
            <a:r>
              <a:rPr lang="en-IN" sz="3100" dirty="0">
                <a:latin typeface="Arial Narrow" panose="020B0606020202030204" pitchFamily="34" charset="0"/>
              </a:rPr>
              <a:t/>
            </a:r>
            <a:br>
              <a:rPr lang="en-IN" sz="3100" dirty="0">
                <a:latin typeface="Arial Narrow" panose="020B0606020202030204" pitchFamily="34" charset="0"/>
              </a:rPr>
            </a:br>
            <a:r>
              <a:rPr lang="en-IN" dirty="0">
                <a:latin typeface="Arial Narrow" panose="020B0606020202030204" pitchFamily="34" charset="0"/>
              </a:rPr>
              <a:t/>
            </a:r>
            <a:br>
              <a:rPr lang="en-IN" dirty="0">
                <a:latin typeface="Arial Narrow" panose="020B0606020202030204" pitchFamily="34" charset="0"/>
              </a:rPr>
            </a:br>
            <a:endParaRPr lang="en-IN" dirty="0"/>
          </a:p>
        </p:txBody>
      </p:sp>
      <p:sp>
        <p:nvSpPr>
          <p:cNvPr id="3" name="Content Placeholder 2"/>
          <p:cNvSpPr>
            <a:spLocks noGrp="1"/>
          </p:cNvSpPr>
          <p:nvPr>
            <p:ph idx="1"/>
          </p:nvPr>
        </p:nvSpPr>
        <p:spPr>
          <a:xfrm>
            <a:off x="677334" y="1062318"/>
            <a:ext cx="10900583" cy="5419164"/>
          </a:xfrm>
        </p:spPr>
        <p:txBody>
          <a:bodyPr>
            <a:normAutofit/>
          </a:bodyPr>
          <a:lstStyle/>
          <a:p>
            <a:pPr marL="0" indent="0">
              <a:buNone/>
            </a:pPr>
            <a:endParaRPr lang="en-IN" sz="1800" dirty="0" smtClean="0">
              <a:latin typeface="Arial Narrow" panose="020B0606020202030204" pitchFamily="34" charset="0"/>
            </a:endParaRPr>
          </a:p>
          <a:p>
            <a:pPr marL="0" indent="0">
              <a:spcBef>
                <a:spcPts val="600"/>
              </a:spcBef>
              <a:buNone/>
            </a:pPr>
            <a:r>
              <a:rPr lang="en-IN" sz="2400" b="1" dirty="0" smtClean="0">
                <a:latin typeface="Arial Narrow" panose="020B0606020202030204" pitchFamily="34" charset="0"/>
              </a:rPr>
              <a:t>Rules, Guidelines Governing Public Procuremen</a:t>
            </a:r>
            <a:r>
              <a:rPr lang="en-IN" sz="2400" dirty="0" smtClean="0">
                <a:latin typeface="Arial Narrow" panose="020B0606020202030204" pitchFamily="34" charset="0"/>
              </a:rPr>
              <a:t>t :</a:t>
            </a:r>
          </a:p>
          <a:p>
            <a:pPr marL="901700" lvl="1" indent="-446088" algn="just">
              <a:spcBef>
                <a:spcPts val="600"/>
              </a:spcBef>
            </a:pPr>
            <a:r>
              <a:rPr lang="en-IN" sz="2400" dirty="0" smtClean="0">
                <a:latin typeface="Arial Narrow" panose="020B0606020202030204" pitchFamily="34" charset="0"/>
              </a:rPr>
              <a:t>General </a:t>
            </a:r>
            <a:r>
              <a:rPr lang="en-IN" sz="2400" dirty="0">
                <a:latin typeface="Arial Narrow" panose="020B0606020202030204" pitchFamily="34" charset="0"/>
              </a:rPr>
              <a:t>Financial Rules </a:t>
            </a:r>
            <a:r>
              <a:rPr lang="en-IN" sz="2400" dirty="0" smtClean="0">
                <a:latin typeface="Arial Narrow" panose="020B0606020202030204" pitchFamily="34" charset="0"/>
              </a:rPr>
              <a:t>(GFR), 2017</a:t>
            </a:r>
            <a:endParaRPr lang="en-IN" sz="2400" dirty="0">
              <a:latin typeface="Arial Narrow" panose="020B0606020202030204" pitchFamily="34" charset="0"/>
            </a:endParaRPr>
          </a:p>
          <a:p>
            <a:pPr marL="901700" lvl="1" indent="-446088" algn="just">
              <a:spcBef>
                <a:spcPts val="600"/>
              </a:spcBef>
            </a:pPr>
            <a:r>
              <a:rPr lang="en-IN" sz="2400" dirty="0">
                <a:latin typeface="Arial Narrow" panose="020B0606020202030204" pitchFamily="34" charset="0"/>
              </a:rPr>
              <a:t>State GFRs</a:t>
            </a:r>
          </a:p>
          <a:p>
            <a:pPr marL="901700" lvl="1" indent="-446088" algn="just">
              <a:spcBef>
                <a:spcPts val="600"/>
              </a:spcBef>
            </a:pPr>
            <a:r>
              <a:rPr lang="en-IN" sz="2400" dirty="0">
                <a:latin typeface="Arial Narrow" panose="020B0606020202030204" pitchFamily="34" charset="0"/>
              </a:rPr>
              <a:t>Delegation of Financial Powers Rules (DFPR), 1978</a:t>
            </a:r>
          </a:p>
          <a:p>
            <a:pPr marL="901700" lvl="1" indent="-446088" algn="just">
              <a:spcBef>
                <a:spcPts val="600"/>
              </a:spcBef>
            </a:pPr>
            <a:r>
              <a:rPr lang="en-IN" sz="2400" dirty="0">
                <a:latin typeface="Arial Narrow" panose="020B0606020202030204" pitchFamily="34" charset="0"/>
              </a:rPr>
              <a:t>Guidelines issued by the Central Vigilance Commission (CVC)</a:t>
            </a:r>
          </a:p>
          <a:p>
            <a:pPr marL="901700" lvl="1" indent="-446088" algn="just">
              <a:spcBef>
                <a:spcPts val="600"/>
              </a:spcBef>
            </a:pPr>
            <a:r>
              <a:rPr lang="en-IN" sz="2400" dirty="0">
                <a:latin typeface="Arial Narrow" panose="020B0606020202030204" pitchFamily="34" charset="0"/>
              </a:rPr>
              <a:t>Guidelines issued by the Directorate General of Supplies and Disposal (DGS&amp;D)</a:t>
            </a:r>
          </a:p>
          <a:p>
            <a:pPr marL="901700" lvl="1" indent="-446088" algn="just">
              <a:spcBef>
                <a:spcPts val="600"/>
              </a:spcBef>
            </a:pPr>
            <a:r>
              <a:rPr lang="en-IN" sz="2400" dirty="0">
                <a:latin typeface="Arial Narrow" panose="020B0606020202030204" pitchFamily="34" charset="0"/>
              </a:rPr>
              <a:t>Manuals on the procurement of goods, services and works issued by the Department of Expenditure, Ministry of Finance.</a:t>
            </a:r>
          </a:p>
          <a:p>
            <a:pPr marL="901700" lvl="1" indent="-446088" algn="just">
              <a:spcBef>
                <a:spcPts val="600"/>
              </a:spcBef>
            </a:pPr>
            <a:r>
              <a:rPr lang="en-IN" sz="2400" dirty="0">
                <a:latin typeface="Arial Narrow" panose="020B0606020202030204" pitchFamily="34" charset="0"/>
              </a:rPr>
              <a:t>Guidelines on procurement issued by individual Ministries / Departments, PSUs etc.</a:t>
            </a:r>
          </a:p>
          <a:p>
            <a:pPr marL="901700" lvl="1" indent="-446088" algn="just">
              <a:spcBef>
                <a:spcPts val="600"/>
              </a:spcBef>
            </a:pPr>
            <a:r>
              <a:rPr lang="en-IN" sz="2400" dirty="0">
                <a:latin typeface="Arial Narrow" panose="020B0606020202030204" pitchFamily="34" charset="0"/>
              </a:rPr>
              <a:t>Legislation on procurement enacted by individual states </a:t>
            </a:r>
            <a:r>
              <a:rPr lang="en-IN" dirty="0" smtClean="0">
                <a:latin typeface="Arial Narrow" panose="020B0606020202030204" pitchFamily="34" charset="0"/>
              </a:rPr>
              <a:t>-</a:t>
            </a:r>
            <a:r>
              <a:rPr lang="en-IN" sz="2400" dirty="0" smtClean="0">
                <a:latin typeface="Arial Narrow" panose="020B0606020202030204" pitchFamily="34" charset="0"/>
              </a:rPr>
              <a:t> </a:t>
            </a:r>
            <a:r>
              <a:rPr lang="en-IN" sz="2400" dirty="0">
                <a:latin typeface="Arial Narrow" panose="020B0606020202030204" pitchFamily="34" charset="0"/>
              </a:rPr>
              <a:t>Tamil Nadu and Karnataka</a:t>
            </a:r>
          </a:p>
          <a:p>
            <a:pPr>
              <a:spcBef>
                <a:spcPts val="600"/>
              </a:spcBef>
            </a:pPr>
            <a:endParaRPr lang="en-IN" sz="2400" dirty="0"/>
          </a:p>
        </p:txBody>
      </p:sp>
    </p:spTree>
    <p:extLst>
      <p:ext uri="{BB962C8B-B14F-4D97-AF65-F5344CB8AC3E}">
        <p14:creationId xmlns="" xmlns:p14="http://schemas.microsoft.com/office/powerpoint/2010/main" val="2549605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Other Laws relevant to public procurement</a:t>
            </a:r>
            <a:r>
              <a:rPr lang="en-IN" dirty="0" smtClean="0"/>
              <a:t/>
            </a:r>
            <a:br>
              <a:rPr lang="en-IN" dirty="0" smtClean="0"/>
            </a:br>
            <a:endParaRPr lang="en-IN" dirty="0"/>
          </a:p>
        </p:txBody>
      </p:sp>
      <p:sp>
        <p:nvSpPr>
          <p:cNvPr id="3" name="Content Placeholder 2"/>
          <p:cNvSpPr>
            <a:spLocks noGrp="1"/>
          </p:cNvSpPr>
          <p:nvPr>
            <p:ph idx="1"/>
          </p:nvPr>
        </p:nvSpPr>
        <p:spPr/>
        <p:txBody>
          <a:bodyPr>
            <a:normAutofit/>
          </a:bodyPr>
          <a:lstStyle/>
          <a:p>
            <a:pPr>
              <a:buNone/>
            </a:pPr>
            <a:r>
              <a:rPr lang="en-IN" sz="2400" dirty="0" smtClean="0">
                <a:latin typeface="Arial Narrow" pitchFamily="34" charset="0"/>
              </a:rPr>
              <a:t>Transparency, competition and curbing of probity issues are further ensured through:</a:t>
            </a:r>
          </a:p>
          <a:p>
            <a:pPr lvl="0"/>
            <a:r>
              <a:rPr lang="en-IN" sz="2400" b="1" dirty="0" smtClean="0">
                <a:latin typeface="Arial Narrow" pitchFamily="34" charset="0"/>
              </a:rPr>
              <a:t>Competition Act, 2002</a:t>
            </a:r>
            <a:r>
              <a:rPr lang="en-IN" sz="2400" dirty="0" smtClean="0">
                <a:latin typeface="Arial Narrow" pitchFamily="34" charset="0"/>
              </a:rPr>
              <a:t>: Penalises anti-competitive activities such as bid rigging, collusive bidding, cartelisation etc.</a:t>
            </a:r>
          </a:p>
          <a:p>
            <a:pPr lvl="0"/>
            <a:r>
              <a:rPr lang="en-IN" sz="2400" b="1" dirty="0" smtClean="0">
                <a:latin typeface="Arial Narrow" pitchFamily="34" charset="0"/>
              </a:rPr>
              <a:t>Right to Information Act, 2005</a:t>
            </a:r>
            <a:r>
              <a:rPr lang="en-IN" sz="2400" dirty="0" smtClean="0">
                <a:latin typeface="Arial Narrow" pitchFamily="34" charset="0"/>
              </a:rPr>
              <a:t>: Promotes transparency in government dealings by entitling Indian citizens to expeditiously procure information from the government</a:t>
            </a:r>
          </a:p>
          <a:p>
            <a:pPr lvl="0"/>
            <a:r>
              <a:rPr lang="en-IN" sz="2400" b="1" dirty="0" smtClean="0">
                <a:latin typeface="Arial Narrow" pitchFamily="34" charset="0"/>
              </a:rPr>
              <a:t>Integrity pact under the GFR and CVC guidelines</a:t>
            </a:r>
            <a:r>
              <a:rPr lang="en-IN" sz="2400" dirty="0" smtClean="0">
                <a:latin typeface="Arial Narrow" pitchFamily="34" charset="0"/>
              </a:rPr>
              <a:t>: Addresses probity in procurement activities including through the appointment of an external monitor to mitigate corruption and ethical risks.</a:t>
            </a:r>
          </a:p>
          <a:p>
            <a:pPr lvl="0"/>
            <a:r>
              <a:rPr lang="en-IN" sz="2400" b="1" dirty="0" smtClean="0">
                <a:latin typeface="Arial Narrow" pitchFamily="34" charset="0"/>
              </a:rPr>
              <a:t>Prevention of Corruption Act, 1988</a:t>
            </a:r>
            <a:r>
              <a:rPr lang="en-IN" sz="2400" dirty="0" smtClean="0">
                <a:latin typeface="Arial Narrow" pitchFamily="34" charset="0"/>
              </a:rPr>
              <a:t> and </a:t>
            </a:r>
            <a:r>
              <a:rPr lang="en-IN" sz="2400" b="1" dirty="0" smtClean="0">
                <a:latin typeface="Arial Narrow" pitchFamily="34" charset="0"/>
              </a:rPr>
              <a:t>Prevention of Money Laundering Act, 2002</a:t>
            </a:r>
            <a:r>
              <a:rPr lang="en-IN" sz="2400" dirty="0" smtClean="0">
                <a:latin typeface="Arial Narrow" pitchFamily="34" charset="0"/>
              </a:rPr>
              <a:t>: Penalise bribery and money-laundering</a:t>
            </a:r>
            <a:endParaRPr lang="en-IN" sz="2400" dirty="0">
              <a:latin typeface="Arial Narrow"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Entities covered by legislation as Purchasers</a:t>
            </a:r>
            <a:endParaRPr lang="en-IN" sz="2800" dirty="0">
              <a:latin typeface="Arial Narrow" pitchFamily="34" charset="0"/>
            </a:endParaRPr>
          </a:p>
        </p:txBody>
      </p:sp>
      <p:sp>
        <p:nvSpPr>
          <p:cNvPr id="3" name="Content Placeholder 2"/>
          <p:cNvSpPr>
            <a:spLocks noGrp="1"/>
          </p:cNvSpPr>
          <p:nvPr>
            <p:ph idx="1"/>
          </p:nvPr>
        </p:nvSpPr>
        <p:spPr/>
        <p:txBody>
          <a:bodyPr>
            <a:normAutofit/>
          </a:bodyPr>
          <a:lstStyle/>
          <a:p>
            <a:r>
              <a:rPr lang="en-IN" sz="2400" dirty="0" smtClean="0">
                <a:latin typeface="Arial Narrow" pitchFamily="34" charset="0"/>
              </a:rPr>
              <a:t>Government and government agencies</a:t>
            </a:r>
          </a:p>
          <a:p>
            <a:r>
              <a:rPr lang="en-IN" sz="2400" dirty="0" smtClean="0">
                <a:latin typeface="Arial Narrow" pitchFamily="34" charset="0"/>
              </a:rPr>
              <a:t>Entities otherwise deemed to be 'state entities' for the purposes of the Constitution </a:t>
            </a:r>
          </a:p>
          <a:p>
            <a:r>
              <a:rPr lang="en-IN" sz="2400" dirty="0" smtClean="0">
                <a:latin typeface="Arial Narrow" pitchFamily="34" charset="0"/>
              </a:rPr>
              <a:t>All ministries and departments of the Central and State Governments</a:t>
            </a:r>
          </a:p>
          <a:p>
            <a:r>
              <a:rPr lang="en-IN" sz="2400" dirty="0" smtClean="0">
                <a:latin typeface="Arial Narrow" pitchFamily="34" charset="0"/>
              </a:rPr>
              <a:t>Corporate entities owned/controlled by central or state governments, public authorities exercising statutory powers</a:t>
            </a:r>
          </a:p>
          <a:p>
            <a:r>
              <a:rPr lang="en-IN" sz="2400" dirty="0" smtClean="0">
                <a:latin typeface="Arial Narrow" pitchFamily="34" charset="0"/>
              </a:rPr>
              <a:t>Autonomous bodies that are created or owned by, or receive grants from, the Government </a:t>
            </a:r>
          </a:p>
          <a:p>
            <a:r>
              <a:rPr lang="en-IN" sz="2400" dirty="0" smtClean="0">
                <a:latin typeface="Arial Narrow" pitchFamily="34" charset="0"/>
              </a:rPr>
              <a:t>Entities whose services are being utilised by the entities mentioned above</a:t>
            </a:r>
          </a:p>
          <a:p>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General Financial Rules (GFR) 2017</a:t>
            </a:r>
            <a:endParaRPr lang="en-IN" sz="2800" b="1" dirty="0">
              <a:latin typeface="Arial Narrow" pitchFamily="34" charset="0"/>
            </a:endParaRPr>
          </a:p>
        </p:txBody>
      </p:sp>
      <p:sp>
        <p:nvSpPr>
          <p:cNvPr id="3" name="Content Placeholder 2"/>
          <p:cNvSpPr>
            <a:spLocks noGrp="1"/>
          </p:cNvSpPr>
          <p:nvPr>
            <p:ph idx="1"/>
          </p:nvPr>
        </p:nvSpPr>
        <p:spPr/>
        <p:txBody>
          <a:bodyPr>
            <a:normAutofit/>
          </a:bodyPr>
          <a:lstStyle/>
          <a:p>
            <a:pPr>
              <a:buNone/>
            </a:pPr>
            <a:r>
              <a:rPr lang="en-IN" dirty="0" smtClean="0"/>
              <a:t>   </a:t>
            </a:r>
            <a:r>
              <a:rPr lang="en-IN" sz="2400" dirty="0" smtClean="0">
                <a:latin typeface="Arial Narrow" pitchFamily="34" charset="0"/>
              </a:rPr>
              <a:t>GFR contains a few chapters specific to public procurement :</a:t>
            </a:r>
          </a:p>
          <a:p>
            <a:r>
              <a:rPr lang="en-IN" sz="2400" dirty="0" smtClean="0">
                <a:latin typeface="Arial Narrow" pitchFamily="34" charset="0"/>
              </a:rPr>
              <a:t> Chapter 5 outlines the concerned rules for the procurement of works</a:t>
            </a:r>
          </a:p>
          <a:p>
            <a:r>
              <a:rPr lang="en-IN" sz="2400" dirty="0" smtClean="0">
                <a:latin typeface="Arial Narrow" pitchFamily="34" charset="0"/>
              </a:rPr>
              <a:t> Chapter 6 outlines the rules for procurement of goods and services</a:t>
            </a:r>
          </a:p>
          <a:p>
            <a:r>
              <a:rPr lang="en-IN" sz="2400" dirty="0" smtClean="0">
                <a:latin typeface="Arial Narrow" pitchFamily="34" charset="0"/>
              </a:rPr>
              <a:t> Chapter 8 describes the contract management issue </a:t>
            </a:r>
          </a:p>
          <a:p>
            <a:pPr>
              <a:buNone/>
            </a:pPr>
            <a:r>
              <a:rPr lang="en-IN" dirty="0" smtClean="0"/>
              <a:t>    </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Main features of </a:t>
            </a:r>
            <a:r>
              <a:rPr lang="en-IN" sz="2800" b="1" dirty="0" err="1" smtClean="0">
                <a:latin typeface="Arial Narrow" pitchFamily="34" charset="0"/>
              </a:rPr>
              <a:t>GFRs</a:t>
            </a:r>
            <a:r>
              <a:rPr lang="en-IN" sz="2800" b="1" dirty="0" smtClean="0">
                <a:latin typeface="Arial Narrow" pitchFamily="34" charset="0"/>
              </a:rPr>
              <a:t> </a:t>
            </a:r>
            <a:endParaRPr lang="en-IN" sz="2800" b="1" dirty="0">
              <a:latin typeface="Arial Narrow" pitchFamily="34" charset="0"/>
            </a:endParaRPr>
          </a:p>
        </p:txBody>
      </p:sp>
      <p:sp>
        <p:nvSpPr>
          <p:cNvPr id="3" name="Content Placeholder 2"/>
          <p:cNvSpPr>
            <a:spLocks noGrp="1"/>
          </p:cNvSpPr>
          <p:nvPr>
            <p:ph idx="1"/>
          </p:nvPr>
        </p:nvSpPr>
        <p:spPr/>
        <p:txBody>
          <a:bodyPr>
            <a:normAutofit/>
          </a:bodyPr>
          <a:lstStyle/>
          <a:p>
            <a:r>
              <a:rPr lang="en-IN" sz="2400" dirty="0" smtClean="0">
                <a:latin typeface="Arial Narrow" pitchFamily="34" charset="0"/>
              </a:rPr>
              <a:t>Defines works, goods, and services to be procured and the scope of public procurement</a:t>
            </a:r>
          </a:p>
          <a:p>
            <a:r>
              <a:rPr lang="en-IN" sz="2400" dirty="0" smtClean="0">
                <a:latin typeface="Arial Narrow" pitchFamily="34" charset="0"/>
              </a:rPr>
              <a:t>Outlines the fundamental principles of public procurement like enhancing transparency and efficiency, instilling fair practice, and promotion of competition </a:t>
            </a:r>
          </a:p>
          <a:p>
            <a:r>
              <a:rPr lang="en-IN" sz="2400" dirty="0" smtClean="0">
                <a:latin typeface="Arial Narrow" pitchFamily="34" charset="0"/>
              </a:rPr>
              <a:t>Describes different procurement methods and their applicability </a:t>
            </a:r>
          </a:p>
          <a:p>
            <a:r>
              <a:rPr lang="en-IN" sz="2400" dirty="0" smtClean="0">
                <a:latin typeface="Arial Narrow" pitchFamily="34" charset="0"/>
              </a:rPr>
              <a:t>Prescribes Code of Integrity </a:t>
            </a:r>
          </a:p>
          <a:p>
            <a:r>
              <a:rPr lang="en-IN" sz="2400" dirty="0" smtClean="0">
                <a:latin typeface="Arial Narrow" pitchFamily="34" charset="0"/>
              </a:rPr>
              <a:t>Specifies tender award criteria </a:t>
            </a:r>
          </a:p>
          <a:p>
            <a:r>
              <a:rPr lang="en-IN" sz="2400" dirty="0" smtClean="0">
                <a:latin typeface="Arial Narrow" pitchFamily="34" charset="0"/>
              </a:rPr>
              <a:t>Outlines general principles and rules of contract management </a:t>
            </a:r>
            <a:endParaRPr lang="en-IN" sz="2400" dirty="0">
              <a:latin typeface="Arial Narrow"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Financial thresholds for determining individual contract coverage</a:t>
            </a:r>
            <a:endParaRPr lang="en-IN" sz="2800" dirty="0">
              <a:latin typeface="Arial Narrow" pitchFamily="34" charset="0"/>
            </a:endParaRPr>
          </a:p>
        </p:txBody>
      </p:sp>
      <p:sp>
        <p:nvSpPr>
          <p:cNvPr id="3" name="Content Placeholder 2"/>
          <p:cNvSpPr>
            <a:spLocks noGrp="1"/>
          </p:cNvSpPr>
          <p:nvPr>
            <p:ph idx="1"/>
          </p:nvPr>
        </p:nvSpPr>
        <p:spPr/>
        <p:txBody>
          <a:bodyPr>
            <a:normAutofit/>
          </a:bodyPr>
          <a:lstStyle/>
          <a:p>
            <a:r>
              <a:rPr lang="en-IN" sz="2400" dirty="0" smtClean="0">
                <a:latin typeface="Arial Narrow" pitchFamily="34" charset="0"/>
              </a:rPr>
              <a:t>GFR applies to all instances of procurement of goods required for use regardless of the value of the goods. However, monetary thresholds are involved in the following instances under the GFR:</a:t>
            </a:r>
          </a:p>
          <a:p>
            <a:pPr lvl="0"/>
            <a:r>
              <a:rPr lang="en-IN" sz="2400" dirty="0" smtClean="0">
                <a:latin typeface="Arial Narrow" pitchFamily="34" charset="0"/>
              </a:rPr>
              <a:t>Purchases of up to INR 250,000 can be made at the discretion of the ministry/department by issuing purchase orders containing basic terms and conditions</a:t>
            </a:r>
          </a:p>
          <a:p>
            <a:pPr lvl="0"/>
            <a:r>
              <a:rPr lang="en-IN" sz="2400" dirty="0" smtClean="0">
                <a:latin typeface="Arial Narrow" pitchFamily="34" charset="0"/>
              </a:rPr>
              <a:t>For works contracts valued at: (a) INR 100,000 – INR 1,000,000, the letter of acceptance will result in a binding contract (subject to certain conditions of contract being included in the tender document); and (b) INR 1,000,000 and above, a contract must be executed (which can be a "simple one page contract" where preceded by an invitation to tender and conditions of contract)</a:t>
            </a:r>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Financial thresholds for determining individual contract coverage contd.</a:t>
            </a:r>
            <a:endParaRPr lang="en-IN" sz="2800" dirty="0"/>
          </a:p>
        </p:txBody>
      </p:sp>
      <p:sp>
        <p:nvSpPr>
          <p:cNvPr id="3" name="Content Placeholder 2"/>
          <p:cNvSpPr>
            <a:spLocks noGrp="1"/>
          </p:cNvSpPr>
          <p:nvPr>
            <p:ph idx="1"/>
          </p:nvPr>
        </p:nvSpPr>
        <p:spPr/>
        <p:txBody>
          <a:bodyPr/>
          <a:lstStyle/>
          <a:p>
            <a:pPr lvl="0"/>
            <a:r>
              <a:rPr lang="en-IN" sz="2400" dirty="0" smtClean="0">
                <a:latin typeface="Arial Narrow" pitchFamily="34" charset="0"/>
              </a:rPr>
              <a:t>Goods can be purchased without inviting bids: (a) on the basis of a certificate from the competent authority, where the goods are of up to INR 25,000 in value; and (b) on the recommendation of the relevant Local Purchase Committee if between INR 25,000 and INR 250,000 in value.</a:t>
            </a:r>
          </a:p>
          <a:p>
            <a:pPr lvl="0"/>
            <a:r>
              <a:rPr lang="en-IN" sz="2400" dirty="0" smtClean="0">
                <a:latin typeface="Arial Narrow" pitchFamily="34" charset="0"/>
              </a:rPr>
              <a:t>A limited tender enquiry (with no advertisement necessary) can be pursued for goods valued less than INR 2,500,000.</a:t>
            </a:r>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Financial thresholds for determining individual contract coverage (contd2)</a:t>
            </a:r>
            <a:endParaRPr lang="en-IN" sz="2800" dirty="0"/>
          </a:p>
        </p:txBody>
      </p:sp>
      <p:sp>
        <p:nvSpPr>
          <p:cNvPr id="3" name="Content Placeholder 2"/>
          <p:cNvSpPr>
            <a:spLocks noGrp="1"/>
          </p:cNvSpPr>
          <p:nvPr>
            <p:ph idx="1"/>
          </p:nvPr>
        </p:nvSpPr>
        <p:spPr/>
        <p:txBody>
          <a:bodyPr>
            <a:normAutofit/>
          </a:bodyPr>
          <a:lstStyle/>
          <a:p>
            <a:pPr lvl="0"/>
            <a:r>
              <a:rPr lang="en-IN" sz="2400" dirty="0" smtClean="0">
                <a:latin typeface="Arial Narrow" pitchFamily="34" charset="0"/>
              </a:rPr>
              <a:t>The monetary ceilings for direct online purchases on the Government e-Marketplace ("</a:t>
            </a:r>
            <a:r>
              <a:rPr lang="en-IN" sz="2400" b="1" dirty="0" err="1" smtClean="0">
                <a:latin typeface="Arial Narrow" pitchFamily="34" charset="0"/>
              </a:rPr>
              <a:t>GeM</a:t>
            </a:r>
            <a:r>
              <a:rPr lang="en-IN" sz="2400" dirty="0" smtClean="0">
                <a:latin typeface="Arial Narrow" pitchFamily="34" charset="0"/>
              </a:rPr>
              <a:t>", a portal for the purchase of common use goods and services) are as under:</a:t>
            </a:r>
          </a:p>
          <a:p>
            <a:pPr lvl="0"/>
            <a:endParaRPr lang="en-IN" sz="2400" dirty="0" smtClean="0">
              <a:latin typeface="Arial Narrow" pitchFamily="34" charset="0"/>
            </a:endParaRPr>
          </a:p>
          <a:p>
            <a:pPr lvl="1"/>
            <a:r>
              <a:rPr lang="en-IN" dirty="0" smtClean="0">
                <a:latin typeface="Arial Narrow" pitchFamily="34" charset="0"/>
              </a:rPr>
              <a:t>up to INR 50,000: through any of the available eligible suppliers on </a:t>
            </a:r>
            <a:r>
              <a:rPr lang="en-IN" dirty="0" err="1" smtClean="0">
                <a:latin typeface="Arial Narrow" pitchFamily="34" charset="0"/>
              </a:rPr>
              <a:t>GeM</a:t>
            </a:r>
            <a:r>
              <a:rPr lang="en-IN" dirty="0" smtClean="0">
                <a:latin typeface="Arial Narrow" pitchFamily="34" charset="0"/>
              </a:rPr>
              <a:t>;</a:t>
            </a:r>
          </a:p>
          <a:p>
            <a:pPr lvl="1"/>
            <a:r>
              <a:rPr lang="en-IN" dirty="0" smtClean="0">
                <a:latin typeface="Arial Narrow" pitchFamily="34" charset="0"/>
              </a:rPr>
              <a:t>INR 50,000 – INR 3,000,000: eligible </a:t>
            </a:r>
            <a:r>
              <a:rPr lang="en-IN" dirty="0" err="1" smtClean="0">
                <a:latin typeface="Arial Narrow" pitchFamily="34" charset="0"/>
              </a:rPr>
              <a:t>GeM</a:t>
            </a:r>
            <a:r>
              <a:rPr lang="en-IN" dirty="0" smtClean="0">
                <a:latin typeface="Arial Narrow" pitchFamily="34" charset="0"/>
              </a:rPr>
              <a:t> seller having the lowest price of amongst at least three different manufacturers; and</a:t>
            </a:r>
          </a:p>
          <a:p>
            <a:pPr lvl="1"/>
            <a:r>
              <a:rPr lang="en-IN" dirty="0" smtClean="0">
                <a:latin typeface="Arial Narrow" pitchFamily="34" charset="0"/>
              </a:rPr>
              <a:t>over INR 3,000,000: eligible supplier having the lowest price after </a:t>
            </a:r>
            <a:r>
              <a:rPr lang="en-IN" dirty="0" err="1" smtClean="0">
                <a:latin typeface="Arial Narrow" pitchFamily="34" charset="0"/>
              </a:rPr>
              <a:t>mandatorily</a:t>
            </a:r>
            <a:r>
              <a:rPr lang="en-IN" dirty="0" smtClean="0">
                <a:latin typeface="Arial Narrow" pitchFamily="34" charset="0"/>
              </a:rPr>
              <a:t> obtaining bids using the online bidding/reverse auction tool.</a:t>
            </a:r>
            <a:endParaRPr lang="en-IN" dirty="0">
              <a:latin typeface="Arial Narrow"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Overseers</a:t>
            </a:r>
            <a:endParaRPr lang="en-IN" sz="2800" dirty="0">
              <a:latin typeface="Arial Narrow" pitchFamily="34" charset="0"/>
            </a:endParaRPr>
          </a:p>
        </p:txBody>
      </p:sp>
      <p:sp>
        <p:nvSpPr>
          <p:cNvPr id="3" name="Content Placeholder 2"/>
          <p:cNvSpPr>
            <a:spLocks noGrp="1"/>
          </p:cNvSpPr>
          <p:nvPr>
            <p:ph idx="1"/>
          </p:nvPr>
        </p:nvSpPr>
        <p:spPr/>
        <p:txBody>
          <a:bodyPr/>
          <a:lstStyle/>
          <a:p>
            <a:pPr lvl="0">
              <a:buNone/>
            </a:pPr>
            <a:r>
              <a:rPr lang="en-IN" sz="2400" dirty="0" smtClean="0">
                <a:latin typeface="Arial Narrow" pitchFamily="34" charset="0"/>
              </a:rPr>
              <a:t>The framework is bolstered by authorities including: </a:t>
            </a:r>
          </a:p>
          <a:p>
            <a:pPr lvl="0"/>
            <a:r>
              <a:rPr lang="en-IN" sz="2400" dirty="0" smtClean="0">
                <a:latin typeface="Arial Narrow" pitchFamily="34" charset="0"/>
              </a:rPr>
              <a:t>the Central Vigilance Commission ("</a:t>
            </a:r>
            <a:r>
              <a:rPr lang="en-IN" sz="2400" b="1" dirty="0" smtClean="0">
                <a:latin typeface="Arial Narrow" pitchFamily="34" charset="0"/>
              </a:rPr>
              <a:t>CVC</a:t>
            </a:r>
            <a:r>
              <a:rPr lang="en-IN" sz="2400" dirty="0" smtClean="0">
                <a:latin typeface="Arial Narrow" pitchFamily="34" charset="0"/>
              </a:rPr>
              <a:t>") tasked with increasing transparency and objectivity in public procurement; </a:t>
            </a:r>
          </a:p>
          <a:p>
            <a:pPr lvl="0"/>
            <a:r>
              <a:rPr lang="en-IN" sz="2400" dirty="0" smtClean="0">
                <a:latin typeface="Arial Narrow" pitchFamily="34" charset="0"/>
              </a:rPr>
              <a:t> the Competition Commission of India ("</a:t>
            </a:r>
            <a:r>
              <a:rPr lang="en-IN" sz="2400" b="1" dirty="0" smtClean="0">
                <a:latin typeface="Arial Narrow" pitchFamily="34" charset="0"/>
              </a:rPr>
              <a:t>CCI</a:t>
            </a:r>
            <a:r>
              <a:rPr lang="en-IN" sz="2400" dirty="0" smtClean="0">
                <a:latin typeface="Arial Narrow" pitchFamily="34" charset="0"/>
              </a:rPr>
              <a:t>") which checks anti-competitive elements; and </a:t>
            </a:r>
          </a:p>
          <a:p>
            <a:r>
              <a:rPr lang="en-IN" sz="2400" dirty="0" smtClean="0">
                <a:latin typeface="Arial Narrow" pitchFamily="34" charset="0"/>
              </a:rPr>
              <a:t> the Central Bureau of Investigation ("</a:t>
            </a:r>
            <a:r>
              <a:rPr lang="en-IN" sz="2400" b="1" dirty="0" smtClean="0">
                <a:latin typeface="Arial Narrow" pitchFamily="34" charset="0"/>
              </a:rPr>
              <a:t>CBI</a:t>
            </a:r>
            <a:r>
              <a:rPr lang="en-IN" sz="2400" dirty="0" smtClean="0">
                <a:latin typeface="Arial Narrow" pitchFamily="34" charset="0"/>
              </a:rPr>
              <a:t>") engaged for investigation and prosecution of the criminal activities in the procurement process such as probity issues.</a:t>
            </a:r>
          </a:p>
          <a:p>
            <a:r>
              <a:rPr lang="en-IN" sz="2400" dirty="0" smtClean="0">
                <a:latin typeface="Arial Narrow" pitchFamily="34" charset="0"/>
              </a:rPr>
              <a:t>Audit (</a:t>
            </a:r>
            <a:r>
              <a:rPr lang="en-IN" sz="2400" b="1" dirty="0" smtClean="0">
                <a:latin typeface="Arial Narrow" pitchFamily="34" charset="0"/>
              </a:rPr>
              <a:t>CAG</a:t>
            </a:r>
            <a:r>
              <a:rPr lang="en-IN" dirty="0" smtClean="0"/>
              <a:t>)</a:t>
            </a:r>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Arial Narrow" pitchFamily="34" charset="0"/>
              </a:rPr>
              <a:t>Principles of Public Procurement</a:t>
            </a:r>
            <a:endParaRPr lang="en-IN" sz="2800" dirty="0">
              <a:latin typeface="Arial Narrow" pitchFamily="34" charset="0"/>
            </a:endParaRPr>
          </a:p>
        </p:txBody>
      </p:sp>
      <p:sp>
        <p:nvSpPr>
          <p:cNvPr id="3" name="Content Placeholder 2"/>
          <p:cNvSpPr>
            <a:spLocks noGrp="1"/>
          </p:cNvSpPr>
          <p:nvPr>
            <p:ph idx="1"/>
          </p:nvPr>
        </p:nvSpPr>
        <p:spPr>
          <a:xfrm>
            <a:off x="981892" y="1485991"/>
            <a:ext cx="10515600" cy="4351338"/>
          </a:xfrm>
        </p:spPr>
        <p:txBody>
          <a:bodyPr>
            <a:normAutofit/>
          </a:bodyPr>
          <a:lstStyle/>
          <a:p>
            <a:r>
              <a:rPr lang="en-IN" b="1" dirty="0" smtClean="0">
                <a:latin typeface="Arial Narrow" pitchFamily="34" charset="0"/>
              </a:rPr>
              <a:t>Economy</a:t>
            </a:r>
            <a:r>
              <a:rPr lang="en-US" b="1" dirty="0" smtClean="0">
                <a:latin typeface="Arial Narrow" pitchFamily="34" charset="0"/>
              </a:rPr>
              <a:t> :</a:t>
            </a:r>
            <a:r>
              <a:rPr lang="en-US" dirty="0" smtClean="0">
                <a:latin typeface="Arial Narrow" pitchFamily="34" charset="0"/>
              </a:rPr>
              <a:t> Getting the right thing at the right price -</a:t>
            </a:r>
            <a:r>
              <a:rPr lang="en-US" dirty="0" smtClean="0">
                <a:solidFill>
                  <a:srgbClr val="002060"/>
                </a:solidFill>
                <a:latin typeface="Arial Narrow" pitchFamily="34" charset="0"/>
              </a:rPr>
              <a:t>Value for Money (</a:t>
            </a:r>
            <a:r>
              <a:rPr lang="en-US" dirty="0" err="1" smtClean="0">
                <a:solidFill>
                  <a:srgbClr val="002060"/>
                </a:solidFill>
                <a:latin typeface="Arial Narrow" pitchFamily="34" charset="0"/>
              </a:rPr>
              <a:t>vfm</a:t>
            </a:r>
            <a:r>
              <a:rPr lang="en-US" dirty="0" smtClean="0">
                <a:solidFill>
                  <a:srgbClr val="002060"/>
                </a:solidFill>
                <a:latin typeface="Arial Narrow" pitchFamily="34" charset="0"/>
              </a:rPr>
              <a:t>)</a:t>
            </a:r>
            <a:endParaRPr lang="en-IN" dirty="0" smtClean="0">
              <a:latin typeface="Arial Narrow" pitchFamily="34" charset="0"/>
            </a:endParaRPr>
          </a:p>
          <a:p>
            <a:r>
              <a:rPr lang="en-IN" b="1" dirty="0" smtClean="0">
                <a:latin typeface="Arial Narrow" pitchFamily="34" charset="0"/>
              </a:rPr>
              <a:t>Efficiency :</a:t>
            </a:r>
            <a:r>
              <a:rPr lang="en-IN" dirty="0" smtClean="0">
                <a:latin typeface="Arial Narrow" pitchFamily="34" charset="0"/>
              </a:rPr>
              <a:t> A</a:t>
            </a:r>
            <a:r>
              <a:rPr lang="en-US" dirty="0" err="1" smtClean="0">
                <a:latin typeface="Arial Narrow" pitchFamily="34" charset="0"/>
              </a:rPr>
              <a:t>rrival</a:t>
            </a:r>
            <a:r>
              <a:rPr lang="en-US" dirty="0" smtClean="0">
                <a:latin typeface="Arial Narrow" pitchFamily="34" charset="0"/>
              </a:rPr>
              <a:t> of item in the right place at the right time for its intended use -</a:t>
            </a:r>
            <a:r>
              <a:rPr lang="en-US" dirty="0" smtClean="0">
                <a:solidFill>
                  <a:srgbClr val="002060"/>
                </a:solidFill>
                <a:latin typeface="Arial Narrow" pitchFamily="34" charset="0"/>
              </a:rPr>
              <a:t>Money for Value(</a:t>
            </a:r>
            <a:r>
              <a:rPr lang="en-US" dirty="0" err="1" smtClean="0">
                <a:solidFill>
                  <a:srgbClr val="002060"/>
                </a:solidFill>
                <a:latin typeface="Arial Narrow" pitchFamily="34" charset="0"/>
              </a:rPr>
              <a:t>mfv</a:t>
            </a:r>
            <a:r>
              <a:rPr lang="en-US" b="1" dirty="0" smtClean="0">
                <a:solidFill>
                  <a:srgbClr val="002060"/>
                </a:solidFill>
                <a:latin typeface="Arial Narrow" pitchFamily="34" charset="0"/>
              </a:rPr>
              <a:t>)</a:t>
            </a:r>
          </a:p>
          <a:p>
            <a:r>
              <a:rPr lang="en-IN" b="1" dirty="0" smtClean="0">
                <a:latin typeface="Arial Narrow" pitchFamily="34" charset="0"/>
              </a:rPr>
              <a:t>Transparency:</a:t>
            </a:r>
            <a:r>
              <a:rPr lang="en-US" dirty="0" smtClean="0">
                <a:latin typeface="Arial Narrow" pitchFamily="34" charset="0"/>
              </a:rPr>
              <a:t> letting everyone know ,not only the facts and figures of procurement but also the mechanisms and procedures followed</a:t>
            </a:r>
            <a:endParaRPr lang="en-IN" dirty="0" smtClean="0">
              <a:latin typeface="Arial Narrow" pitchFamily="34" charset="0"/>
            </a:endParaRPr>
          </a:p>
          <a:p>
            <a:r>
              <a:rPr lang="en-US" b="1" dirty="0" smtClean="0">
                <a:latin typeface="Arial Narrow" pitchFamily="34" charset="0"/>
              </a:rPr>
              <a:t>Equal Opportunity and Fairness</a:t>
            </a:r>
            <a:r>
              <a:rPr lang="en-US" b="1" u="sng" dirty="0" smtClean="0">
                <a:latin typeface="Arial Narrow" pitchFamily="34" charset="0"/>
              </a:rPr>
              <a:t>:</a:t>
            </a:r>
            <a:r>
              <a:rPr lang="en-US" dirty="0" smtClean="0">
                <a:latin typeface="Arial Narrow" pitchFamily="34" charset="0"/>
              </a:rPr>
              <a:t> Being objective and ensuring impartial, unbiased and equitable treatment of </a:t>
            </a:r>
            <a:r>
              <a:rPr lang="en-US" dirty="0" err="1" smtClean="0">
                <a:latin typeface="Arial Narrow" pitchFamily="34" charset="0"/>
              </a:rPr>
              <a:t>tenderers</a:t>
            </a:r>
            <a:r>
              <a:rPr lang="en-US" dirty="0" smtClean="0">
                <a:latin typeface="Arial Narrow" pitchFamily="34" charset="0"/>
              </a:rPr>
              <a:t> by conforming with rules and standards free from discrimination and dishonesty</a:t>
            </a:r>
            <a:endParaRPr lang="en-IN" dirty="0">
              <a:latin typeface="Arial Narrow"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3036"/>
            <a:ext cx="10515600" cy="685800"/>
          </a:xfrm>
        </p:spPr>
        <p:txBody>
          <a:bodyPr>
            <a:noAutofit/>
          </a:bodyPr>
          <a:lstStyle/>
          <a:p>
            <a:pPr algn="ctr"/>
            <a:r>
              <a:rPr lang="en-IN" sz="2800" b="1" dirty="0" smtClean="0">
                <a:latin typeface="Arial Narrow" panose="020B0606020202030204" pitchFamily="34" charset="0"/>
              </a:rPr>
              <a:t>Outline </a:t>
            </a:r>
            <a:r>
              <a:rPr lang="en-IN" sz="2800" b="1" dirty="0">
                <a:latin typeface="Arial Narrow" panose="020B0606020202030204" pitchFamily="34" charset="0"/>
              </a:rPr>
              <a:t>of </a:t>
            </a:r>
            <a:r>
              <a:rPr lang="en-IN" sz="2800" b="1" dirty="0" smtClean="0">
                <a:latin typeface="Arial Narrow" panose="020B0606020202030204" pitchFamily="34" charset="0"/>
              </a:rPr>
              <a:t>Presentation</a:t>
            </a:r>
            <a:r>
              <a:rPr lang="en-IN" sz="2800" b="1" dirty="0">
                <a:latin typeface="Arial Narrow" panose="020B0606020202030204" pitchFamily="34" charset="0"/>
              </a:rPr>
              <a:t/>
            </a:r>
            <a:br>
              <a:rPr lang="en-IN" sz="2800" b="1" dirty="0">
                <a:latin typeface="Arial Narrow" panose="020B0606020202030204" pitchFamily="34" charset="0"/>
              </a:rPr>
            </a:br>
            <a:endParaRPr lang="en-IN" sz="2800" b="1" dirty="0"/>
          </a:p>
        </p:txBody>
      </p:sp>
      <p:sp>
        <p:nvSpPr>
          <p:cNvPr id="3" name="Content Placeholder 2"/>
          <p:cNvSpPr>
            <a:spLocks noGrp="1"/>
          </p:cNvSpPr>
          <p:nvPr>
            <p:ph idx="1"/>
          </p:nvPr>
        </p:nvSpPr>
        <p:spPr>
          <a:xfrm>
            <a:off x="838200" y="1438835"/>
            <a:ext cx="10515600" cy="5204012"/>
          </a:xfrm>
        </p:spPr>
        <p:txBody>
          <a:bodyPr>
            <a:noAutofit/>
          </a:bodyPr>
          <a:lstStyle/>
          <a:p>
            <a:pPr marL="1452563" lvl="2" indent="-538163" algn="just">
              <a:buNone/>
            </a:pPr>
            <a:endParaRPr lang="en-IN" sz="2400" dirty="0" smtClean="0">
              <a:latin typeface="Arial Narrow" panose="020B0606020202030204" pitchFamily="34" charset="0"/>
            </a:endParaRPr>
          </a:p>
          <a:p>
            <a:pPr marL="1452563" lvl="2" indent="-538163" algn="just">
              <a:buFont typeface="Wingdings" pitchFamily="2" charset="2"/>
              <a:buChar char="§"/>
            </a:pPr>
            <a:r>
              <a:rPr lang="en-IN" sz="2400" dirty="0" smtClean="0">
                <a:latin typeface="Arial Narrow" panose="020B0606020202030204" pitchFamily="34" charset="0"/>
              </a:rPr>
              <a:t>Public Procurement</a:t>
            </a:r>
          </a:p>
          <a:p>
            <a:pPr marL="1452563" lvl="2" indent="-538163" algn="just">
              <a:buFont typeface="Wingdings" pitchFamily="2" charset="2"/>
              <a:buChar char="§"/>
            </a:pPr>
            <a:r>
              <a:rPr lang="en-IN" sz="2400" dirty="0" smtClean="0">
                <a:latin typeface="Arial Narrow" panose="020B0606020202030204" pitchFamily="34" charset="0"/>
              </a:rPr>
              <a:t>Existing Provisions</a:t>
            </a:r>
          </a:p>
          <a:p>
            <a:pPr marL="1452563" lvl="2" indent="-538163" algn="just">
              <a:buFont typeface="Wingdings" pitchFamily="2" charset="2"/>
              <a:buChar char="§"/>
            </a:pPr>
            <a:r>
              <a:rPr lang="en-IN" sz="2400" dirty="0" smtClean="0">
                <a:latin typeface="Arial Narrow" panose="020B0606020202030204" pitchFamily="34" charset="0"/>
              </a:rPr>
              <a:t>Principles laid down by Supreme Court</a:t>
            </a:r>
          </a:p>
          <a:p>
            <a:pPr marL="1452563" lvl="2" indent="-538163" algn="just">
              <a:buFont typeface="Wingdings" pitchFamily="2" charset="2"/>
              <a:buChar char="§"/>
            </a:pPr>
            <a:r>
              <a:rPr lang="en-IN" sz="2400" dirty="0" smtClean="0">
                <a:latin typeface="Arial Narrow" panose="020B0606020202030204" pitchFamily="34" charset="0"/>
              </a:rPr>
              <a:t>Weaknesses</a:t>
            </a:r>
          </a:p>
          <a:p>
            <a:pPr marL="1452563" lvl="2" indent="-538163" algn="just">
              <a:buFont typeface="Wingdings" pitchFamily="2" charset="2"/>
              <a:buChar char="§"/>
            </a:pPr>
            <a:r>
              <a:rPr lang="en-IN" sz="2400" dirty="0" smtClean="0">
                <a:latin typeface="Arial Narrow" panose="020B0606020202030204" pitchFamily="34" charset="0"/>
              </a:rPr>
              <a:t>Way forward</a:t>
            </a:r>
          </a:p>
          <a:p>
            <a:pPr marL="1452563" lvl="2" indent="-538163" algn="just">
              <a:buFont typeface="Wingdings" pitchFamily="2" charset="2"/>
              <a:buChar char="§"/>
            </a:pPr>
            <a:r>
              <a:rPr lang="en-IN" sz="2400" dirty="0">
                <a:latin typeface="Arial Narrow" panose="020B0606020202030204" pitchFamily="34" charset="0"/>
              </a:rPr>
              <a:t>Salient features of Public Procurement </a:t>
            </a:r>
            <a:r>
              <a:rPr lang="en-IN" sz="2400" dirty="0" smtClean="0">
                <a:latin typeface="Arial Narrow" panose="020B0606020202030204" pitchFamily="34" charset="0"/>
              </a:rPr>
              <a:t>Bill</a:t>
            </a:r>
          </a:p>
          <a:p>
            <a:pPr marL="1452563" lvl="2" indent="-538163" algn="just">
              <a:buFont typeface="Wingdings" pitchFamily="2" charset="2"/>
              <a:buChar char="§"/>
            </a:pPr>
            <a:r>
              <a:rPr lang="en-US" sz="2400" dirty="0" smtClean="0">
                <a:latin typeface="Arial Narrow" pitchFamily="34" charset="0"/>
              </a:rPr>
              <a:t>Procurement</a:t>
            </a:r>
            <a:r>
              <a:rPr lang="en-US" sz="2400" b="1" dirty="0" smtClean="0">
                <a:latin typeface="Arial Narrow" pitchFamily="34" charset="0"/>
              </a:rPr>
              <a:t> </a:t>
            </a:r>
            <a:r>
              <a:rPr lang="en-US" sz="2400" dirty="0" smtClean="0">
                <a:latin typeface="Arial Narrow" pitchFamily="34" charset="0"/>
              </a:rPr>
              <a:t>Audit Check List</a:t>
            </a:r>
            <a:endParaRPr lang="en-IN" sz="2400" dirty="0">
              <a:latin typeface="Arial Narrow" panose="020B0606020202030204" pitchFamily="34" charset="0"/>
            </a:endParaRPr>
          </a:p>
        </p:txBody>
      </p:sp>
    </p:spTree>
    <p:extLst>
      <p:ext uri="{BB962C8B-B14F-4D97-AF65-F5344CB8AC3E}">
        <p14:creationId xmlns="" xmlns:p14="http://schemas.microsoft.com/office/powerpoint/2010/main" val="1967316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09599"/>
            <a:ext cx="10483724" cy="1232079"/>
          </a:xfrm>
        </p:spPr>
        <p:txBody>
          <a:bodyPr>
            <a:normAutofit fontScale="90000"/>
          </a:bodyPr>
          <a:lstStyle/>
          <a:p>
            <a:pPr algn="ctr"/>
            <a:r>
              <a:rPr lang="en-IN" sz="2200" dirty="0" smtClean="0">
                <a:latin typeface="Arial Narrow" panose="020B0606020202030204" pitchFamily="34" charset="0"/>
              </a:rPr>
              <a:t/>
            </a:r>
            <a:br>
              <a:rPr lang="en-IN" sz="2200" dirty="0" smtClean="0">
                <a:latin typeface="Arial Narrow" panose="020B0606020202030204" pitchFamily="34" charset="0"/>
              </a:rPr>
            </a:br>
            <a:r>
              <a:rPr lang="en-IN" sz="3600" b="1" dirty="0" smtClean="0">
                <a:latin typeface="Arial Narrow" panose="020B0606020202030204" pitchFamily="34" charset="0"/>
              </a:rPr>
              <a:t> </a:t>
            </a:r>
            <a:r>
              <a:rPr lang="en-IN" sz="3100" b="1" dirty="0">
                <a:latin typeface="Arial Narrow" panose="020B0606020202030204" pitchFamily="34" charset="0"/>
              </a:rPr>
              <a:t>F</a:t>
            </a:r>
            <a:r>
              <a:rPr lang="en-IN" sz="3100" b="1" dirty="0" smtClean="0">
                <a:latin typeface="Arial Narrow" panose="020B0606020202030204" pitchFamily="34" charset="0"/>
              </a:rPr>
              <a:t>undamental approach</a:t>
            </a:r>
            <a:r>
              <a:rPr lang="en-IN" sz="3600" dirty="0">
                <a:latin typeface="Arial Narrow" panose="020B0606020202030204" pitchFamily="34" charset="0"/>
              </a:rPr>
              <a:t/>
            </a:r>
            <a:br>
              <a:rPr lang="en-IN" sz="3600" dirty="0">
                <a:latin typeface="Arial Narrow" panose="020B0606020202030204" pitchFamily="34" charset="0"/>
              </a:rPr>
            </a:br>
            <a:r>
              <a:rPr lang="en-IN" sz="3600" dirty="0">
                <a:latin typeface="Arial Narrow" panose="020B0606020202030204" pitchFamily="34" charset="0"/>
              </a:rPr>
              <a:t/>
            </a:r>
            <a:br>
              <a:rPr lang="en-IN" sz="3600" dirty="0">
                <a:latin typeface="Arial Narrow" panose="020B0606020202030204" pitchFamily="34" charset="0"/>
              </a:rPr>
            </a:br>
            <a:endParaRPr lang="en-IN" sz="3600" dirty="0"/>
          </a:p>
        </p:txBody>
      </p:sp>
      <p:sp>
        <p:nvSpPr>
          <p:cNvPr id="3" name="Content Placeholder 2"/>
          <p:cNvSpPr>
            <a:spLocks noGrp="1"/>
          </p:cNvSpPr>
          <p:nvPr>
            <p:ph idx="1"/>
          </p:nvPr>
        </p:nvSpPr>
        <p:spPr>
          <a:xfrm>
            <a:off x="677335" y="1841679"/>
            <a:ext cx="10483724" cy="4199684"/>
          </a:xfrm>
        </p:spPr>
        <p:txBody>
          <a:bodyPr/>
          <a:lstStyle/>
          <a:p>
            <a:pPr marL="901700" lvl="1" indent="-444500">
              <a:lnSpc>
                <a:spcPct val="150000"/>
              </a:lnSpc>
            </a:pPr>
            <a:r>
              <a:rPr lang="en-IN" sz="2400" dirty="0" smtClean="0">
                <a:latin typeface="Arial Narrow" panose="020B0606020202030204" pitchFamily="34" charset="0"/>
              </a:rPr>
              <a:t>Open </a:t>
            </a:r>
            <a:r>
              <a:rPr lang="en-IN" sz="2400" dirty="0">
                <a:latin typeface="Arial Narrow" panose="020B0606020202030204" pitchFamily="34" charset="0"/>
              </a:rPr>
              <a:t>tendering </a:t>
            </a:r>
          </a:p>
          <a:p>
            <a:pPr marL="901700" lvl="1" indent="-444500">
              <a:lnSpc>
                <a:spcPct val="150000"/>
              </a:lnSpc>
            </a:pPr>
            <a:r>
              <a:rPr lang="en-IN" sz="2400" dirty="0">
                <a:latin typeface="Arial Narrow" panose="020B0606020202030204" pitchFamily="34" charset="0"/>
              </a:rPr>
              <a:t>Effective Advertisement</a:t>
            </a:r>
          </a:p>
          <a:p>
            <a:pPr marL="901700" lvl="1" indent="-444500">
              <a:lnSpc>
                <a:spcPct val="150000"/>
              </a:lnSpc>
            </a:pPr>
            <a:r>
              <a:rPr lang="en-IN" sz="2400" dirty="0">
                <a:latin typeface="Arial Narrow" panose="020B0606020202030204" pitchFamily="34" charset="0"/>
              </a:rPr>
              <a:t>Non-discriminatory tender </a:t>
            </a:r>
            <a:r>
              <a:rPr lang="en-IN" sz="2400" dirty="0" smtClean="0">
                <a:latin typeface="Arial Narrow" panose="020B0606020202030204" pitchFamily="34" charset="0"/>
              </a:rPr>
              <a:t>conditions &amp; Technical specifications</a:t>
            </a:r>
            <a:endParaRPr lang="en-IN" sz="2400" dirty="0">
              <a:latin typeface="Arial Narrow" panose="020B0606020202030204" pitchFamily="34" charset="0"/>
            </a:endParaRPr>
          </a:p>
          <a:p>
            <a:pPr marL="901700" lvl="1" indent="-444500">
              <a:lnSpc>
                <a:spcPct val="150000"/>
              </a:lnSpc>
            </a:pPr>
            <a:r>
              <a:rPr lang="en-IN" sz="2400" dirty="0" smtClean="0">
                <a:latin typeface="Arial Narrow" panose="020B0606020202030204" pitchFamily="34" charset="0"/>
              </a:rPr>
              <a:t>Public </a:t>
            </a:r>
            <a:r>
              <a:rPr lang="en-IN" sz="2400" dirty="0">
                <a:latin typeface="Arial Narrow" panose="020B0606020202030204" pitchFamily="34" charset="0"/>
              </a:rPr>
              <a:t>tender </a:t>
            </a:r>
            <a:r>
              <a:rPr lang="en-IN" sz="2400" dirty="0" smtClean="0">
                <a:latin typeface="Arial Narrow" panose="020B0606020202030204" pitchFamily="34" charset="0"/>
              </a:rPr>
              <a:t>opening</a:t>
            </a:r>
          </a:p>
          <a:p>
            <a:pPr marL="901700" lvl="1" indent="-444500">
              <a:lnSpc>
                <a:spcPct val="150000"/>
              </a:lnSpc>
            </a:pPr>
            <a:r>
              <a:rPr lang="en-IN" sz="2400" dirty="0" smtClean="0">
                <a:latin typeface="Arial Narrow" panose="020B0606020202030204" pitchFamily="34" charset="0"/>
              </a:rPr>
              <a:t>Award to most advantageous bidder</a:t>
            </a:r>
            <a:endParaRPr lang="en-IN" sz="2400" dirty="0">
              <a:latin typeface="Arial Narrow" panose="020B0606020202030204" pitchFamily="34" charset="0"/>
            </a:endParaRPr>
          </a:p>
          <a:p>
            <a:pPr marL="457189" lvl="1" indent="0">
              <a:buNone/>
            </a:pPr>
            <a:endParaRPr lang="en-IN" sz="1800" dirty="0">
              <a:latin typeface="Arial Narrow" panose="020B0606020202030204" pitchFamily="34" charset="0"/>
            </a:endParaRPr>
          </a:p>
          <a:p>
            <a:pPr lvl="1">
              <a:buFont typeface="Wingdings" panose="05000000000000000000" pitchFamily="2" charset="2"/>
              <a:buChar char="q"/>
            </a:pPr>
            <a:endParaRPr lang="en-IN" sz="1800" dirty="0"/>
          </a:p>
        </p:txBody>
      </p:sp>
    </p:spTree>
    <p:extLst>
      <p:ext uri="{BB962C8B-B14F-4D97-AF65-F5344CB8AC3E}">
        <p14:creationId xmlns="" xmlns:p14="http://schemas.microsoft.com/office/powerpoint/2010/main" val="8470538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10470277" cy="788893"/>
          </a:xfrm>
        </p:spPr>
        <p:txBody>
          <a:bodyPr>
            <a:normAutofit/>
          </a:bodyPr>
          <a:lstStyle/>
          <a:p>
            <a:pPr marL="0" indent="0" algn="ctr"/>
            <a:r>
              <a:rPr lang="en-IN" sz="2800" b="1" dirty="0" smtClean="0">
                <a:latin typeface="Arial Narrow" panose="020B0606020202030204" pitchFamily="34" charset="0"/>
              </a:rPr>
              <a:t>Weaknesses </a:t>
            </a:r>
            <a:r>
              <a:rPr lang="en-IN" sz="2800" b="1" dirty="0">
                <a:latin typeface="Arial Narrow" panose="020B0606020202030204" pitchFamily="34" charset="0"/>
              </a:rPr>
              <a:t>in the existing system</a:t>
            </a:r>
          </a:p>
        </p:txBody>
      </p:sp>
      <p:sp>
        <p:nvSpPr>
          <p:cNvPr id="3" name="Content Placeholder 2"/>
          <p:cNvSpPr>
            <a:spLocks noGrp="1"/>
          </p:cNvSpPr>
          <p:nvPr>
            <p:ph idx="1"/>
          </p:nvPr>
        </p:nvSpPr>
        <p:spPr>
          <a:xfrm>
            <a:off x="677335" y="1815922"/>
            <a:ext cx="10470276" cy="4571431"/>
          </a:xfrm>
        </p:spPr>
        <p:txBody>
          <a:bodyPr>
            <a:normAutofit fontScale="85000" lnSpcReduction="20000"/>
          </a:bodyPr>
          <a:lstStyle/>
          <a:p>
            <a:pPr marL="0" indent="0">
              <a:buNone/>
            </a:pPr>
            <a:endParaRPr lang="en-IN" sz="1800" u="sng" dirty="0" smtClean="0">
              <a:latin typeface="Arial Narrow" panose="020B0606020202030204" pitchFamily="34" charset="0"/>
            </a:endParaRPr>
          </a:p>
          <a:p>
            <a:pPr marL="800080" lvl="1" indent="-400041">
              <a:lnSpc>
                <a:spcPct val="110000"/>
              </a:lnSpc>
              <a:spcBef>
                <a:spcPts val="600"/>
              </a:spcBef>
              <a:spcAft>
                <a:spcPts val="600"/>
              </a:spcAft>
            </a:pPr>
            <a:r>
              <a:rPr lang="en-IN" sz="2800" dirty="0">
                <a:latin typeface="Arial Narrow" panose="020B0606020202030204" pitchFamily="34" charset="0"/>
              </a:rPr>
              <a:t>Absence of a dedicated Policy making Department</a:t>
            </a:r>
          </a:p>
          <a:p>
            <a:pPr marL="800080" lvl="1" indent="-400041">
              <a:lnSpc>
                <a:spcPct val="110000"/>
              </a:lnSpc>
              <a:spcBef>
                <a:spcPts val="600"/>
              </a:spcBef>
              <a:spcAft>
                <a:spcPts val="600"/>
              </a:spcAft>
            </a:pPr>
            <a:r>
              <a:rPr lang="en-IN" sz="2800" dirty="0">
                <a:latin typeface="Arial Narrow" panose="020B0606020202030204" pitchFamily="34" charset="0"/>
              </a:rPr>
              <a:t>Absence of Legal Framework</a:t>
            </a:r>
          </a:p>
          <a:p>
            <a:pPr marL="800080" lvl="1" indent="-400041">
              <a:lnSpc>
                <a:spcPct val="110000"/>
              </a:lnSpc>
              <a:spcBef>
                <a:spcPts val="600"/>
              </a:spcBef>
              <a:spcAft>
                <a:spcPts val="600"/>
              </a:spcAft>
            </a:pPr>
            <a:r>
              <a:rPr lang="en-IN" sz="2800" dirty="0">
                <a:latin typeface="Arial Narrow" panose="020B0606020202030204" pitchFamily="34" charset="0"/>
              </a:rPr>
              <a:t>Absence of Standard </a:t>
            </a:r>
            <a:r>
              <a:rPr lang="en-IN" sz="2800" dirty="0" smtClean="0">
                <a:latin typeface="Arial Narrow" panose="020B0606020202030204" pitchFamily="34" charset="0"/>
              </a:rPr>
              <a:t>Documents</a:t>
            </a:r>
          </a:p>
          <a:p>
            <a:pPr marL="800080" lvl="1" indent="-400041">
              <a:lnSpc>
                <a:spcPct val="110000"/>
              </a:lnSpc>
              <a:spcBef>
                <a:spcPts val="600"/>
              </a:spcBef>
              <a:spcAft>
                <a:spcPts val="600"/>
              </a:spcAft>
            </a:pPr>
            <a:r>
              <a:rPr lang="en-IN" sz="2800" dirty="0" smtClean="0">
                <a:latin typeface="Arial Narrow" panose="020B0606020202030204" pitchFamily="34" charset="0"/>
              </a:rPr>
              <a:t>Nomination basis</a:t>
            </a:r>
            <a:endParaRPr lang="en-IN" sz="2800" dirty="0">
              <a:latin typeface="Arial Narrow" panose="020B0606020202030204" pitchFamily="34" charset="0"/>
            </a:endParaRPr>
          </a:p>
          <a:p>
            <a:pPr marL="800080" lvl="1" indent="-400041">
              <a:lnSpc>
                <a:spcPct val="110000"/>
              </a:lnSpc>
              <a:spcBef>
                <a:spcPts val="600"/>
              </a:spcBef>
              <a:spcAft>
                <a:spcPts val="600"/>
              </a:spcAft>
            </a:pPr>
            <a:r>
              <a:rPr lang="en-IN" sz="2800" dirty="0" smtClean="0">
                <a:latin typeface="Arial Narrow" panose="020B0606020202030204" pitchFamily="34" charset="0"/>
              </a:rPr>
              <a:t>Limited </a:t>
            </a:r>
            <a:r>
              <a:rPr lang="en-IN" sz="2800" dirty="0">
                <a:latin typeface="Arial Narrow" panose="020B0606020202030204" pitchFamily="34" charset="0"/>
              </a:rPr>
              <a:t>number of Suppliers / List of Registered Vendors</a:t>
            </a:r>
          </a:p>
          <a:p>
            <a:pPr marL="800080" lvl="1" indent="-400041">
              <a:lnSpc>
                <a:spcPct val="110000"/>
              </a:lnSpc>
              <a:spcBef>
                <a:spcPts val="600"/>
              </a:spcBef>
              <a:spcAft>
                <a:spcPts val="600"/>
              </a:spcAft>
            </a:pPr>
            <a:r>
              <a:rPr lang="en-IN" sz="2800" dirty="0">
                <a:latin typeface="Arial Narrow" panose="020B0606020202030204" pitchFamily="34" charset="0"/>
              </a:rPr>
              <a:t>Two Envelope System</a:t>
            </a:r>
          </a:p>
          <a:p>
            <a:pPr marL="800080" lvl="1" indent="-400041">
              <a:lnSpc>
                <a:spcPct val="110000"/>
              </a:lnSpc>
              <a:spcBef>
                <a:spcPts val="600"/>
              </a:spcBef>
              <a:spcAft>
                <a:spcPts val="600"/>
              </a:spcAft>
            </a:pPr>
            <a:r>
              <a:rPr lang="en-IN" sz="2800" dirty="0">
                <a:latin typeface="Arial Narrow" panose="020B0606020202030204" pitchFamily="34" charset="0"/>
              </a:rPr>
              <a:t>Delay in Tender Processing and Award Decision</a:t>
            </a:r>
          </a:p>
          <a:p>
            <a:pPr marL="800080" lvl="1" indent="-400041">
              <a:lnSpc>
                <a:spcPct val="110000"/>
              </a:lnSpc>
              <a:spcBef>
                <a:spcPts val="600"/>
              </a:spcBef>
              <a:spcAft>
                <a:spcPts val="600"/>
              </a:spcAft>
            </a:pPr>
            <a:r>
              <a:rPr lang="en-IN" sz="2800" dirty="0">
                <a:latin typeface="Arial Narrow" panose="020B0606020202030204" pitchFamily="34" charset="0"/>
              </a:rPr>
              <a:t>Works </a:t>
            </a:r>
            <a:r>
              <a:rPr lang="en-IN" sz="2800" dirty="0" smtClean="0">
                <a:latin typeface="Arial Narrow" panose="020B0606020202030204" pitchFamily="34" charset="0"/>
              </a:rPr>
              <a:t>contract</a:t>
            </a:r>
            <a:endParaRPr lang="en-IN" sz="2800" dirty="0">
              <a:latin typeface="Arial Narrow" panose="020B0606020202030204" pitchFamily="34" charset="0"/>
            </a:endParaRPr>
          </a:p>
          <a:p>
            <a:pPr marL="800080" lvl="1" indent="-400041">
              <a:lnSpc>
                <a:spcPct val="110000"/>
              </a:lnSpc>
              <a:spcBef>
                <a:spcPts val="600"/>
              </a:spcBef>
              <a:spcAft>
                <a:spcPts val="600"/>
              </a:spcAft>
            </a:pPr>
            <a:r>
              <a:rPr lang="en-IN" sz="2800" dirty="0">
                <a:latin typeface="Arial Narrow" panose="020B0606020202030204" pitchFamily="34" charset="0"/>
              </a:rPr>
              <a:t>Negotiation</a:t>
            </a:r>
          </a:p>
        </p:txBody>
      </p:sp>
    </p:spTree>
    <p:extLst>
      <p:ext uri="{BB962C8B-B14F-4D97-AF65-F5344CB8AC3E}">
        <p14:creationId xmlns="" xmlns:p14="http://schemas.microsoft.com/office/powerpoint/2010/main" val="6144584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45208"/>
            <a:ext cx="10429936" cy="665407"/>
          </a:xfrm>
        </p:spPr>
        <p:txBody>
          <a:bodyPr>
            <a:noAutofit/>
          </a:bodyPr>
          <a:lstStyle/>
          <a:p>
            <a:pPr algn="ctr"/>
            <a:r>
              <a:rPr lang="en-IN" sz="2800" b="1" dirty="0" smtClean="0">
                <a:latin typeface="Arial Narrow" panose="020B0606020202030204" pitchFamily="34" charset="0"/>
              </a:rPr>
              <a:t>Way </a:t>
            </a:r>
            <a:r>
              <a:rPr lang="en-IN" sz="2800" b="1" dirty="0">
                <a:latin typeface="Arial Narrow" panose="020B0606020202030204" pitchFamily="34" charset="0"/>
              </a:rPr>
              <a:t>Forward</a:t>
            </a:r>
            <a:r>
              <a:rPr lang="en-IN" sz="3200" u="sng" dirty="0">
                <a:latin typeface="Arial Narrow" panose="020B0606020202030204" pitchFamily="34" charset="0"/>
              </a:rPr>
              <a:t/>
            </a:r>
            <a:br>
              <a:rPr lang="en-IN" sz="3200" u="sng" dirty="0">
                <a:latin typeface="Arial Narrow" panose="020B0606020202030204" pitchFamily="34" charset="0"/>
              </a:rPr>
            </a:br>
            <a:endParaRPr lang="en-IN" sz="3200" dirty="0"/>
          </a:p>
        </p:txBody>
      </p:sp>
      <p:sp>
        <p:nvSpPr>
          <p:cNvPr id="3" name="Content Placeholder 2"/>
          <p:cNvSpPr>
            <a:spLocks noGrp="1"/>
          </p:cNvSpPr>
          <p:nvPr>
            <p:ph idx="1"/>
          </p:nvPr>
        </p:nvSpPr>
        <p:spPr>
          <a:xfrm>
            <a:off x="677334" y="1210615"/>
            <a:ext cx="10900584" cy="5338103"/>
          </a:xfrm>
        </p:spPr>
        <p:txBody>
          <a:bodyPr>
            <a:normAutofit/>
          </a:bodyPr>
          <a:lstStyle/>
          <a:p>
            <a:pPr marL="0" indent="0">
              <a:buNone/>
            </a:pPr>
            <a:endParaRPr lang="en-IN" sz="1800" dirty="0" smtClean="0">
              <a:latin typeface="Arial Narrow" panose="020B0606020202030204" pitchFamily="34" charset="0"/>
            </a:endParaRPr>
          </a:p>
          <a:p>
            <a:pPr marL="538163" indent="-538163"/>
            <a:r>
              <a:rPr lang="en-IN" sz="2400" dirty="0" smtClean="0">
                <a:latin typeface="Arial Narrow" panose="020B0606020202030204" pitchFamily="34" charset="0"/>
              </a:rPr>
              <a:t>Public Procurement Law</a:t>
            </a:r>
          </a:p>
          <a:p>
            <a:pPr marL="538163" indent="-538163" algn="just"/>
            <a:r>
              <a:rPr lang="en-IN" sz="2400" dirty="0" smtClean="0">
                <a:latin typeface="Arial Narrow" panose="020B0606020202030204" pitchFamily="34" charset="0"/>
              </a:rPr>
              <a:t>Institutional framework preferably dedicated department/unit within the Ministry of Finance</a:t>
            </a:r>
          </a:p>
          <a:p>
            <a:pPr marL="538163" indent="-538163" algn="just"/>
            <a:r>
              <a:rPr lang="en-IN" sz="2400" dirty="0" smtClean="0">
                <a:latin typeface="Arial Narrow" panose="020B0606020202030204" pitchFamily="34" charset="0"/>
              </a:rPr>
              <a:t>Standardization including the procedures, tender documents and general conditions of contract</a:t>
            </a:r>
          </a:p>
          <a:p>
            <a:pPr marL="538163" indent="-538163" algn="just"/>
            <a:r>
              <a:rPr lang="en-IN" sz="2400" dirty="0" smtClean="0">
                <a:latin typeface="Arial Narrow" panose="020B0606020202030204" pitchFamily="34" charset="0"/>
              </a:rPr>
              <a:t>Competitive bidding should be the norm for procurement unless permitted and justified in special cases</a:t>
            </a:r>
          </a:p>
          <a:p>
            <a:pPr marL="901700" lvl="2" indent="-363538" algn="just">
              <a:lnSpc>
                <a:spcPct val="100000"/>
              </a:lnSpc>
              <a:spcBef>
                <a:spcPts val="0"/>
              </a:spcBef>
              <a:spcAft>
                <a:spcPts val="1200"/>
              </a:spcAft>
              <a:buFont typeface="+mj-lt"/>
              <a:buAutoNum type="romanUcPeriod"/>
            </a:pPr>
            <a:r>
              <a:rPr lang="en-IN" sz="2400" dirty="0">
                <a:latin typeface="Arial Narrow" panose="020B0606020202030204" pitchFamily="34" charset="0"/>
              </a:rPr>
              <a:t>Evaluation criteria should be clearly spelt out in tender documents</a:t>
            </a:r>
          </a:p>
          <a:p>
            <a:pPr marL="901700" lvl="2" indent="-363538" algn="just">
              <a:lnSpc>
                <a:spcPct val="100000"/>
              </a:lnSpc>
              <a:spcBef>
                <a:spcPts val="0"/>
              </a:spcBef>
              <a:spcAft>
                <a:spcPts val="1200"/>
              </a:spcAft>
              <a:buFont typeface="+mj-lt"/>
              <a:buAutoNum type="romanUcPeriod"/>
            </a:pPr>
            <a:r>
              <a:rPr lang="en-IN" sz="2400" dirty="0">
                <a:latin typeface="Arial Narrow" panose="020B0606020202030204" pitchFamily="34" charset="0"/>
              </a:rPr>
              <a:t>Evaluation as per the declared criteria</a:t>
            </a:r>
          </a:p>
          <a:p>
            <a:pPr marL="901700" lvl="2" indent="-363538" algn="just">
              <a:lnSpc>
                <a:spcPct val="100000"/>
              </a:lnSpc>
              <a:spcBef>
                <a:spcPts val="0"/>
              </a:spcBef>
              <a:spcAft>
                <a:spcPts val="1200"/>
              </a:spcAft>
              <a:buFont typeface="+mj-lt"/>
              <a:buAutoNum type="romanUcPeriod"/>
            </a:pPr>
            <a:r>
              <a:rPr lang="en-IN" sz="2400" dirty="0">
                <a:latin typeface="Arial Narrow" panose="020B0606020202030204" pitchFamily="34" charset="0"/>
              </a:rPr>
              <a:t>Public opening of tendering should be mandatory</a:t>
            </a:r>
          </a:p>
          <a:p>
            <a:pPr marL="901700" lvl="2" indent="-363538" algn="just">
              <a:lnSpc>
                <a:spcPct val="100000"/>
              </a:lnSpc>
              <a:spcBef>
                <a:spcPts val="0"/>
              </a:spcBef>
              <a:spcAft>
                <a:spcPts val="1200"/>
              </a:spcAft>
              <a:buFont typeface="+mj-lt"/>
              <a:buAutoNum type="romanUcPeriod"/>
            </a:pPr>
            <a:r>
              <a:rPr lang="en-IN" sz="2400" dirty="0">
                <a:latin typeface="Arial Narrow" panose="020B0606020202030204" pitchFamily="34" charset="0"/>
              </a:rPr>
              <a:t>Introduce debriefing procedure</a:t>
            </a:r>
          </a:p>
          <a:p>
            <a:pPr marL="901700" lvl="2" indent="-363538" algn="just">
              <a:lnSpc>
                <a:spcPct val="100000"/>
              </a:lnSpc>
              <a:spcBef>
                <a:spcPts val="0"/>
              </a:spcBef>
              <a:spcAft>
                <a:spcPts val="1200"/>
              </a:spcAft>
              <a:buFont typeface="+mj-lt"/>
              <a:buAutoNum type="romanUcPeriod"/>
            </a:pPr>
            <a:r>
              <a:rPr lang="en-IN" sz="2400" dirty="0">
                <a:latin typeface="Arial Narrow" panose="020B0606020202030204" pitchFamily="34" charset="0"/>
              </a:rPr>
              <a:t>Result of the tendering process in the Public domain</a:t>
            </a:r>
          </a:p>
        </p:txBody>
      </p:sp>
    </p:spTree>
    <p:extLst>
      <p:ext uri="{BB962C8B-B14F-4D97-AF65-F5344CB8AC3E}">
        <p14:creationId xmlns="" xmlns:p14="http://schemas.microsoft.com/office/powerpoint/2010/main" val="15980058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60612"/>
            <a:ext cx="10698877" cy="5701553"/>
          </a:xfrm>
        </p:spPr>
        <p:txBody>
          <a:bodyPr>
            <a:normAutofit/>
          </a:bodyPr>
          <a:lstStyle/>
          <a:p>
            <a:pPr marL="538163" indent="-538163">
              <a:lnSpc>
                <a:spcPct val="100000"/>
              </a:lnSpc>
              <a:spcBef>
                <a:spcPts val="0"/>
              </a:spcBef>
              <a:spcAft>
                <a:spcPts val="1200"/>
              </a:spcAft>
            </a:pPr>
            <a:r>
              <a:rPr lang="en-IN" sz="2400" dirty="0" smtClean="0">
                <a:latin typeface="Arial Narrow" panose="020B0606020202030204" pitchFamily="34" charset="0"/>
              </a:rPr>
              <a:t>Switch over to e-procurement regime (Korea </a:t>
            </a:r>
            <a:r>
              <a:rPr lang="en-IN" sz="2400" dirty="0">
                <a:latin typeface="Arial Narrow" panose="020B0606020202030204" pitchFamily="34" charset="0"/>
              </a:rPr>
              <a:t>O</a:t>
            </a:r>
            <a:r>
              <a:rPr lang="en-IN" sz="2400" dirty="0" smtClean="0">
                <a:latin typeface="Arial Narrow" panose="020B0606020202030204" pitchFamily="34" charset="0"/>
              </a:rPr>
              <a:t>nline E-procurement System)</a:t>
            </a:r>
          </a:p>
          <a:p>
            <a:pPr marL="538163" indent="-538163">
              <a:lnSpc>
                <a:spcPct val="100000"/>
              </a:lnSpc>
              <a:spcBef>
                <a:spcPts val="0"/>
              </a:spcBef>
              <a:spcAft>
                <a:spcPts val="1200"/>
              </a:spcAft>
            </a:pPr>
            <a:r>
              <a:rPr lang="en-IN" sz="2400" dirty="0" smtClean="0">
                <a:latin typeface="Arial Narrow" panose="020B0606020202030204" pitchFamily="34" charset="0"/>
              </a:rPr>
              <a:t>Reforms in works Procurement</a:t>
            </a:r>
          </a:p>
          <a:p>
            <a:pPr lvl="1" algn="just">
              <a:lnSpc>
                <a:spcPct val="100000"/>
              </a:lnSpc>
              <a:spcBef>
                <a:spcPts val="0"/>
              </a:spcBef>
              <a:spcAft>
                <a:spcPts val="1200"/>
              </a:spcAft>
              <a:buFont typeface="Wingdings" panose="05000000000000000000" pitchFamily="2" charset="2"/>
              <a:buChar char="§"/>
            </a:pPr>
            <a:r>
              <a:rPr lang="en-IN" sz="2400" dirty="0">
                <a:latin typeface="Arial Narrow" panose="020B0606020202030204" pitchFamily="34" charset="0"/>
              </a:rPr>
              <a:t>For all development projects, the </a:t>
            </a:r>
            <a:r>
              <a:rPr lang="en-IN" sz="2400" dirty="0" smtClean="0">
                <a:latin typeface="Arial Narrow" panose="020B0606020202030204" pitchFamily="34" charset="0"/>
              </a:rPr>
              <a:t>executing agencies </a:t>
            </a:r>
            <a:r>
              <a:rPr lang="en-IN" sz="2400" dirty="0">
                <a:latin typeface="Arial Narrow" panose="020B0606020202030204" pitchFamily="34" charset="0"/>
              </a:rPr>
              <a:t>shall carry out procurement planning (statutory clearances, </a:t>
            </a:r>
            <a:r>
              <a:rPr lang="en-IN" sz="2400" dirty="0" smtClean="0">
                <a:latin typeface="Arial Narrow" panose="020B0606020202030204" pitchFamily="34" charset="0"/>
              </a:rPr>
              <a:t>land acquisition &amp;  </a:t>
            </a:r>
            <a:r>
              <a:rPr lang="en-IN" sz="2400" dirty="0">
                <a:latin typeface="Arial Narrow" panose="020B0606020202030204" pitchFamily="34" charset="0"/>
              </a:rPr>
              <a:t>availability), logistics, contract packaging, scheduling and firming up of funds before sanction.</a:t>
            </a:r>
          </a:p>
          <a:p>
            <a:pPr lvl="1">
              <a:lnSpc>
                <a:spcPct val="100000"/>
              </a:lnSpc>
              <a:spcBef>
                <a:spcPts val="0"/>
              </a:spcBef>
              <a:spcAft>
                <a:spcPts val="1200"/>
              </a:spcAft>
              <a:buFont typeface="Wingdings" panose="05000000000000000000" pitchFamily="2" charset="2"/>
              <a:buChar char="§"/>
            </a:pPr>
            <a:r>
              <a:rPr lang="en-IN" sz="2400" dirty="0">
                <a:latin typeface="Arial Narrow" panose="020B0606020202030204" pitchFamily="34" charset="0"/>
              </a:rPr>
              <a:t>Schedule of rates should be reviewed and revised</a:t>
            </a:r>
          </a:p>
          <a:p>
            <a:pPr lvl="1">
              <a:lnSpc>
                <a:spcPct val="100000"/>
              </a:lnSpc>
              <a:spcBef>
                <a:spcPts val="0"/>
              </a:spcBef>
              <a:spcAft>
                <a:spcPts val="1200"/>
              </a:spcAft>
              <a:buFont typeface="Wingdings" panose="05000000000000000000" pitchFamily="2" charset="2"/>
              <a:buChar char="§"/>
            </a:pPr>
            <a:r>
              <a:rPr lang="en-IN" sz="2400" dirty="0" smtClean="0">
                <a:latin typeface="Arial Narrow" panose="020B0606020202030204" pitchFamily="34" charset="0"/>
              </a:rPr>
              <a:t> </a:t>
            </a:r>
            <a:r>
              <a:rPr lang="en-IN" dirty="0">
                <a:latin typeface="Arial Narrow" panose="020B0606020202030204" pitchFamily="34" charset="0"/>
              </a:rPr>
              <a:t>C</a:t>
            </a:r>
            <a:r>
              <a:rPr lang="en-IN" sz="2400" dirty="0" smtClean="0">
                <a:latin typeface="Arial Narrow" panose="020B0606020202030204" pitchFamily="34" charset="0"/>
              </a:rPr>
              <a:t>ontractors </a:t>
            </a:r>
            <a:r>
              <a:rPr lang="en-IN" sz="2400" dirty="0">
                <a:latin typeface="Arial Narrow" panose="020B0606020202030204" pitchFamily="34" charset="0"/>
              </a:rPr>
              <a:t>past performance data should be maintained</a:t>
            </a:r>
          </a:p>
          <a:p>
            <a:pPr lvl="1">
              <a:lnSpc>
                <a:spcPct val="100000"/>
              </a:lnSpc>
              <a:spcBef>
                <a:spcPts val="0"/>
              </a:spcBef>
              <a:spcAft>
                <a:spcPts val="1200"/>
              </a:spcAft>
              <a:buFont typeface="Wingdings" panose="05000000000000000000" pitchFamily="2" charset="2"/>
              <a:buChar char="§"/>
            </a:pPr>
            <a:r>
              <a:rPr lang="en-IN" sz="2400" dirty="0">
                <a:latin typeface="Arial Narrow" panose="020B0606020202030204" pitchFamily="34" charset="0"/>
              </a:rPr>
              <a:t>Bid capacity </a:t>
            </a:r>
            <a:r>
              <a:rPr lang="en-IN" sz="2400" dirty="0" smtClean="0">
                <a:latin typeface="Arial Narrow" panose="020B0606020202030204" pitchFamily="34" charset="0"/>
              </a:rPr>
              <a:t>– Finance, equipment</a:t>
            </a:r>
            <a:r>
              <a:rPr lang="en-IN" sz="2400" dirty="0">
                <a:latin typeface="Arial Narrow" panose="020B0606020202030204" pitchFamily="34" charset="0"/>
              </a:rPr>
              <a:t>, personnel </a:t>
            </a:r>
            <a:r>
              <a:rPr lang="en-IN" sz="2400" dirty="0" smtClean="0">
                <a:latin typeface="Arial Narrow" panose="020B0606020202030204" pitchFamily="34" charset="0"/>
              </a:rPr>
              <a:t>&amp; past performance should be mandatory criteria</a:t>
            </a:r>
            <a:endParaRPr lang="en-IN" sz="2400" dirty="0">
              <a:latin typeface="Arial Narrow" panose="020B0606020202030204" pitchFamily="34" charset="0"/>
            </a:endParaRPr>
          </a:p>
          <a:p>
            <a:pPr marL="538163" indent="-538163">
              <a:lnSpc>
                <a:spcPct val="100000"/>
              </a:lnSpc>
              <a:spcBef>
                <a:spcPts val="0"/>
              </a:spcBef>
              <a:spcAft>
                <a:spcPts val="1200"/>
              </a:spcAft>
            </a:pPr>
            <a:r>
              <a:rPr lang="en-IN" sz="2400" dirty="0" smtClean="0">
                <a:latin typeface="Arial Narrow" panose="020B0606020202030204" pitchFamily="34" charset="0"/>
              </a:rPr>
              <a:t>Regular Training Programmes</a:t>
            </a:r>
          </a:p>
          <a:p>
            <a:pPr marL="538163" indent="-538163">
              <a:lnSpc>
                <a:spcPct val="100000"/>
              </a:lnSpc>
              <a:spcBef>
                <a:spcPts val="0"/>
              </a:spcBef>
              <a:spcAft>
                <a:spcPts val="1200"/>
              </a:spcAft>
            </a:pPr>
            <a:r>
              <a:rPr lang="en-IN" sz="2400" dirty="0" smtClean="0">
                <a:latin typeface="Arial Narrow" panose="020B0606020202030204" pitchFamily="34" charset="0"/>
              </a:rPr>
              <a:t>Performance Indicators</a:t>
            </a:r>
            <a:endParaRPr lang="en-IN" sz="2400" dirty="0">
              <a:latin typeface="Arial Narrow" panose="020B0606020202030204" pitchFamily="34" charset="0"/>
            </a:endParaRPr>
          </a:p>
        </p:txBody>
      </p:sp>
    </p:spTree>
    <p:extLst>
      <p:ext uri="{BB962C8B-B14F-4D97-AF65-F5344CB8AC3E}">
        <p14:creationId xmlns="" xmlns:p14="http://schemas.microsoft.com/office/powerpoint/2010/main" val="41755998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01501" cy="636494"/>
          </a:xfrm>
        </p:spPr>
        <p:txBody>
          <a:bodyPr>
            <a:normAutofit fontScale="90000"/>
          </a:bodyPr>
          <a:lstStyle/>
          <a:p>
            <a:pPr algn="ctr"/>
            <a:r>
              <a:rPr lang="en-IN" sz="2800" b="1" dirty="0" smtClean="0">
                <a:latin typeface="Arial Narrow" panose="020B0606020202030204" pitchFamily="34" charset="0"/>
              </a:rPr>
              <a:t>         The Public Procurement Bill –Objectives</a:t>
            </a:r>
            <a:br>
              <a:rPr lang="en-IN" sz="2800" b="1" dirty="0" smtClean="0">
                <a:latin typeface="Arial Narrow" panose="020B0606020202030204" pitchFamily="34" charset="0"/>
              </a:rPr>
            </a:br>
            <a:r>
              <a:rPr lang="en-IN" sz="2800" b="1" dirty="0" smtClean="0">
                <a:latin typeface="Arial Narrow" panose="020B0606020202030204" pitchFamily="34" charset="0"/>
              </a:rPr>
              <a:t>(2012,2015)</a:t>
            </a:r>
            <a:endParaRPr lang="en-IN" sz="2800" b="1" dirty="0">
              <a:latin typeface="Arial Narrow" panose="020B0606020202030204" pitchFamily="34" charset="0"/>
            </a:endParaRPr>
          </a:p>
        </p:txBody>
      </p:sp>
      <p:sp>
        <p:nvSpPr>
          <p:cNvPr id="3" name="Content Placeholder 2"/>
          <p:cNvSpPr>
            <a:spLocks noGrp="1"/>
          </p:cNvSpPr>
          <p:nvPr>
            <p:ph idx="1"/>
          </p:nvPr>
        </p:nvSpPr>
        <p:spPr>
          <a:xfrm>
            <a:off x="806824" y="1573306"/>
            <a:ext cx="10340788" cy="4675093"/>
          </a:xfrm>
        </p:spPr>
        <p:txBody>
          <a:bodyPr>
            <a:noAutofit/>
          </a:bodyPr>
          <a:lstStyle/>
          <a:p>
            <a:pPr marL="538163" indent="-538163" algn="just">
              <a:lnSpc>
                <a:spcPct val="150000"/>
              </a:lnSpc>
            </a:pPr>
            <a:r>
              <a:rPr lang="en-IN" sz="2400" dirty="0" smtClean="0">
                <a:latin typeface="Arial Narrow" panose="020B0606020202030204" pitchFamily="34" charset="0"/>
              </a:rPr>
              <a:t>A legislation to regulate public procurement by all Ministries and Departments of the Central Government, Central Public Sector Enterprises, Autonomous and Statutory bodies controlled by the Central Government and other procuring entities;</a:t>
            </a:r>
          </a:p>
          <a:p>
            <a:pPr marL="538163" indent="-538163" algn="just">
              <a:lnSpc>
                <a:spcPct val="150000"/>
              </a:lnSpc>
            </a:pPr>
            <a:r>
              <a:rPr lang="en-IN" sz="2400" dirty="0" smtClean="0">
                <a:latin typeface="Arial Narrow" panose="020B0606020202030204" pitchFamily="34" charset="0"/>
              </a:rPr>
              <a:t>Ensuring transparency, fair and equitable treatment of bidders, promoting competition and enhancing efficiency and economy in the procurement process;</a:t>
            </a:r>
          </a:p>
          <a:p>
            <a:pPr marL="538163" indent="-538163" algn="just">
              <a:lnSpc>
                <a:spcPct val="150000"/>
              </a:lnSpc>
            </a:pPr>
            <a:r>
              <a:rPr lang="en-IN" sz="2400" dirty="0" smtClean="0">
                <a:latin typeface="Arial Narrow" panose="020B0606020202030204" pitchFamily="34" charset="0"/>
              </a:rPr>
              <a:t>Maintaining Integrity and public confidence in public procurement process</a:t>
            </a:r>
            <a:endParaRPr lang="en-IN" sz="2400" dirty="0">
              <a:latin typeface="Arial Narrow" panose="020B0606020202030204" pitchFamily="34" charset="0"/>
            </a:endParaRPr>
          </a:p>
        </p:txBody>
      </p:sp>
    </p:spTree>
    <p:extLst>
      <p:ext uri="{BB962C8B-B14F-4D97-AF65-F5344CB8AC3E}">
        <p14:creationId xmlns="" xmlns:p14="http://schemas.microsoft.com/office/powerpoint/2010/main" val="3795672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9"/>
            <a:ext cx="10541842" cy="770964"/>
          </a:xfrm>
        </p:spPr>
        <p:txBody>
          <a:bodyPr/>
          <a:lstStyle/>
          <a:p>
            <a:pPr algn="ctr"/>
            <a:r>
              <a:rPr lang="en-IN" sz="2800" b="1" dirty="0" smtClean="0">
                <a:latin typeface="Arial Narrow" panose="020B0606020202030204" pitchFamily="34" charset="0"/>
              </a:rPr>
              <a:t>Basic Features</a:t>
            </a:r>
            <a:endParaRPr lang="en-IN" sz="2800" b="1" dirty="0">
              <a:latin typeface="Arial Narrow" panose="020B0606020202030204" pitchFamily="34" charset="0"/>
            </a:endParaRPr>
          </a:p>
        </p:txBody>
      </p:sp>
      <p:sp>
        <p:nvSpPr>
          <p:cNvPr id="3" name="Content Placeholder 2"/>
          <p:cNvSpPr>
            <a:spLocks noGrp="1"/>
          </p:cNvSpPr>
          <p:nvPr>
            <p:ph idx="1"/>
          </p:nvPr>
        </p:nvSpPr>
        <p:spPr>
          <a:xfrm>
            <a:off x="646111" y="1398494"/>
            <a:ext cx="10635971" cy="4849905"/>
          </a:xfrm>
        </p:spPr>
        <p:txBody>
          <a:bodyPr>
            <a:normAutofit/>
          </a:bodyPr>
          <a:lstStyle/>
          <a:p>
            <a:pPr marL="538163" indent="-538163" algn="just"/>
            <a:r>
              <a:rPr lang="en-IN" sz="2400" dirty="0" smtClean="0">
                <a:latin typeface="Arial Narrow" panose="020B0606020202030204" pitchFamily="34" charset="0"/>
              </a:rPr>
              <a:t>Five Chapters (Preliminary ,Principles &amp; Methods of Procurement ,Institutional Mechanism, Offences penalty &amp; debarment ,Miscellaneous)</a:t>
            </a:r>
          </a:p>
          <a:p>
            <a:pPr marL="538163" indent="-538163" algn="just"/>
            <a:r>
              <a:rPr lang="en-IN" sz="2400" dirty="0" smtClean="0">
                <a:latin typeface="Arial Narrow" panose="020B0606020202030204" pitchFamily="34" charset="0"/>
              </a:rPr>
              <a:t>To be supplemented by Rules for procurement of Goods, Works and Services. Separate sets of Rules for:</a:t>
            </a:r>
          </a:p>
          <a:p>
            <a:pPr marL="938213" lvl="1" indent="-400050" algn="just">
              <a:buFont typeface="Wingdings" panose="05000000000000000000" pitchFamily="2" charset="2"/>
              <a:buChar char="§"/>
            </a:pPr>
            <a:r>
              <a:rPr lang="en-IN" sz="2400" dirty="0" smtClean="0">
                <a:latin typeface="Arial Narrow" panose="020B0606020202030204" pitchFamily="34" charset="0"/>
              </a:rPr>
              <a:t>Procurement for the purpose of national security</a:t>
            </a:r>
          </a:p>
          <a:p>
            <a:pPr marL="938213" lvl="1" indent="-400050" algn="just">
              <a:buFont typeface="Wingdings" panose="05000000000000000000" pitchFamily="2" charset="2"/>
              <a:buChar char="§"/>
            </a:pPr>
            <a:r>
              <a:rPr lang="en-IN" sz="2400" dirty="0" smtClean="0">
                <a:latin typeface="Arial Narrow" panose="020B0606020202030204" pitchFamily="34" charset="0"/>
              </a:rPr>
              <a:t>Entering into Public Private Partnerships</a:t>
            </a:r>
          </a:p>
          <a:p>
            <a:pPr marL="938213" lvl="1" indent="-400050" algn="just">
              <a:buFont typeface="Wingdings" panose="05000000000000000000" pitchFamily="2" charset="2"/>
              <a:buChar char="§"/>
            </a:pPr>
            <a:r>
              <a:rPr lang="en-IN" sz="2400" dirty="0" smtClean="0">
                <a:latin typeface="Arial Narrow" panose="020B0606020202030204" pitchFamily="34" charset="0"/>
              </a:rPr>
              <a:t>Procurement by Central Public Sector Enterprises</a:t>
            </a:r>
          </a:p>
          <a:p>
            <a:pPr marL="538163" indent="-538163" algn="just"/>
            <a:r>
              <a:rPr lang="en-IN" sz="2400" dirty="0" smtClean="0">
                <a:latin typeface="Arial Narrow" panose="020B0606020202030204" pitchFamily="34" charset="0"/>
              </a:rPr>
              <a:t>Exemptions from the law in certain circumstances</a:t>
            </a:r>
          </a:p>
          <a:p>
            <a:pPr marL="538163" indent="-538163" algn="just"/>
            <a:r>
              <a:rPr lang="en-IN" sz="2400" dirty="0" smtClean="0">
                <a:latin typeface="Arial Narrow" panose="020B0606020202030204" pitchFamily="34" charset="0"/>
              </a:rPr>
              <a:t>Key transparency and accountability norms incorporated from international best practices</a:t>
            </a:r>
          </a:p>
          <a:p>
            <a:pPr marL="538163" indent="-538163" algn="just"/>
            <a:r>
              <a:rPr lang="en-IN" sz="2400" dirty="0" smtClean="0">
                <a:latin typeface="Arial Narrow" panose="020B0606020202030204" pitchFamily="34" charset="0"/>
              </a:rPr>
              <a:t>Expeditious and streamlines grievance redressal procedure</a:t>
            </a:r>
            <a:endParaRPr lang="en-IN" sz="2400" dirty="0">
              <a:latin typeface="Arial Narrow" panose="020B0606020202030204" pitchFamily="34" charset="0"/>
            </a:endParaRPr>
          </a:p>
        </p:txBody>
      </p:sp>
    </p:spTree>
    <p:extLst>
      <p:ext uri="{BB962C8B-B14F-4D97-AF65-F5344CB8AC3E}">
        <p14:creationId xmlns="" xmlns:p14="http://schemas.microsoft.com/office/powerpoint/2010/main" val="2926626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Arial Narrow" pitchFamily="34" charset="0"/>
              </a:rPr>
              <a:t>Procurement Audit Check List (1)</a:t>
            </a:r>
            <a:endParaRPr lang="en-IN" sz="2800" dirty="0">
              <a:latin typeface="Arial Narrow" pitchFamily="34" charset="0"/>
            </a:endParaRPr>
          </a:p>
        </p:txBody>
      </p:sp>
      <p:sp>
        <p:nvSpPr>
          <p:cNvPr id="3" name="Content Placeholder 2"/>
          <p:cNvSpPr>
            <a:spLocks noGrp="1"/>
          </p:cNvSpPr>
          <p:nvPr>
            <p:ph idx="1"/>
          </p:nvPr>
        </p:nvSpPr>
        <p:spPr/>
        <p:txBody>
          <a:bodyPr>
            <a:noAutofit/>
          </a:bodyPr>
          <a:lstStyle/>
          <a:p>
            <a:r>
              <a:rPr lang="en-US" sz="2400" dirty="0" smtClean="0">
                <a:latin typeface="Arial Narrow" pitchFamily="34" charset="0"/>
              </a:rPr>
              <a:t>Whether the procurement plans, and APP prepared and displayed?</a:t>
            </a:r>
          </a:p>
          <a:p>
            <a:r>
              <a:rPr lang="en-US" sz="2400" dirty="0" smtClean="0">
                <a:latin typeface="Arial Narrow" pitchFamily="34" charset="0"/>
              </a:rPr>
              <a:t>Whether the procurements were made as per the procurement plan?</a:t>
            </a:r>
          </a:p>
          <a:p>
            <a:r>
              <a:rPr lang="en-US" sz="2400" dirty="0" smtClean="0">
                <a:latin typeface="Arial Narrow" pitchFamily="34" charset="0"/>
              </a:rPr>
              <a:t>Whether the method adopted for procurement  and all the steps as per the purchase policy were Taken?</a:t>
            </a:r>
          </a:p>
          <a:p>
            <a:r>
              <a:rPr lang="en-US" sz="2400" dirty="0" smtClean="0">
                <a:latin typeface="Arial Narrow" pitchFamily="34" charset="0"/>
              </a:rPr>
              <a:t>Whether the Tender Selection Committee/ Evaluation Committee was constituted and  involved in the procurement procedure?</a:t>
            </a:r>
          </a:p>
          <a:p>
            <a:pPr>
              <a:buNone/>
            </a:pPr>
            <a:endParaRPr lang="en-IN" sz="2400" dirty="0">
              <a:latin typeface="Arial Narrow"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Arial Narrow" pitchFamily="34" charset="0"/>
              </a:rPr>
              <a:t>Procurement Audit Check List (2)</a:t>
            </a:r>
            <a:endParaRPr lang="en-IN" sz="2800" dirty="0"/>
          </a:p>
        </p:txBody>
      </p:sp>
      <p:sp>
        <p:nvSpPr>
          <p:cNvPr id="3" name="Content Placeholder 2"/>
          <p:cNvSpPr>
            <a:spLocks noGrp="1"/>
          </p:cNvSpPr>
          <p:nvPr>
            <p:ph idx="1"/>
          </p:nvPr>
        </p:nvSpPr>
        <p:spPr/>
        <p:txBody>
          <a:bodyPr/>
          <a:lstStyle/>
          <a:p>
            <a:pPr>
              <a:defRPr/>
            </a:pPr>
            <a:r>
              <a:rPr lang="en-US" sz="2400" dirty="0" smtClean="0">
                <a:latin typeface="Arial Narrow" pitchFamily="34" charset="0"/>
              </a:rPr>
              <a:t>Whether the overall procurement was done  within a reasonable time?</a:t>
            </a:r>
            <a:br>
              <a:rPr lang="en-US" sz="2400" dirty="0" smtClean="0">
                <a:latin typeface="Arial Narrow" pitchFamily="34" charset="0"/>
              </a:rPr>
            </a:br>
            <a:endParaRPr lang="en-US" sz="2400" dirty="0" smtClean="0">
              <a:latin typeface="Arial Narrow" pitchFamily="34" charset="0"/>
            </a:endParaRPr>
          </a:p>
          <a:p>
            <a:pPr marL="0" indent="0">
              <a:defRPr/>
            </a:pPr>
            <a:r>
              <a:rPr lang="en-US" sz="2400" dirty="0" smtClean="0">
                <a:latin typeface="Arial Narrow" pitchFamily="34" charset="0"/>
              </a:rPr>
              <a:t>Whether  there was any avoidable delay at any stage/ stages of the procurement process?  </a:t>
            </a:r>
            <a:br>
              <a:rPr lang="en-US" sz="2400" dirty="0" smtClean="0">
                <a:latin typeface="Arial Narrow" pitchFamily="34" charset="0"/>
              </a:rPr>
            </a:br>
            <a:endParaRPr lang="en-US" sz="2400" dirty="0" smtClean="0">
              <a:latin typeface="Arial Narrow" pitchFamily="34" charset="0"/>
            </a:endParaRPr>
          </a:p>
          <a:p>
            <a:pPr>
              <a:defRPr/>
            </a:pPr>
            <a:r>
              <a:rPr lang="en-US" sz="2400" dirty="0" smtClean="0">
                <a:latin typeface="Arial Narrow" pitchFamily="34" charset="0"/>
              </a:rPr>
              <a:t>Whether the necessary approval(s) was taken from appropriate authority wherever required?</a:t>
            </a:r>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Arial Narrow" pitchFamily="34" charset="0"/>
              </a:rPr>
              <a:t>Procurement Audit Check List (3)</a:t>
            </a:r>
            <a:endParaRPr lang="en-IN" sz="2800" dirty="0"/>
          </a:p>
        </p:txBody>
      </p:sp>
      <p:sp>
        <p:nvSpPr>
          <p:cNvPr id="3" name="Content Placeholder 2"/>
          <p:cNvSpPr>
            <a:spLocks noGrp="1"/>
          </p:cNvSpPr>
          <p:nvPr>
            <p:ph idx="1"/>
          </p:nvPr>
        </p:nvSpPr>
        <p:spPr/>
        <p:txBody>
          <a:bodyPr/>
          <a:lstStyle/>
          <a:p>
            <a:pPr>
              <a:defRPr/>
            </a:pPr>
            <a:r>
              <a:rPr lang="en-US" sz="2400" dirty="0" smtClean="0">
                <a:latin typeface="Arial Narrow" pitchFamily="34" charset="0"/>
              </a:rPr>
              <a:t>Whether proper and adequate documents were maintained?</a:t>
            </a:r>
            <a:br>
              <a:rPr lang="en-US" sz="2400" dirty="0" smtClean="0">
                <a:latin typeface="Arial Narrow" pitchFamily="34" charset="0"/>
              </a:rPr>
            </a:br>
            <a:endParaRPr lang="en-US" sz="2400" dirty="0" smtClean="0">
              <a:latin typeface="Arial Narrow" pitchFamily="34" charset="0"/>
            </a:endParaRPr>
          </a:p>
          <a:p>
            <a:pPr>
              <a:defRPr/>
            </a:pPr>
            <a:r>
              <a:rPr lang="en-US" sz="2400" dirty="0" smtClean="0">
                <a:latin typeface="Arial Narrow" pitchFamily="34" charset="0"/>
              </a:rPr>
              <a:t>Whether the pre-qualification screening for issue of tender documents was done properly and in a fair manner?   </a:t>
            </a:r>
            <a:br>
              <a:rPr lang="en-US" sz="2400" dirty="0" smtClean="0">
                <a:latin typeface="Arial Narrow" pitchFamily="34" charset="0"/>
              </a:rPr>
            </a:br>
            <a:endParaRPr lang="en-US" sz="2400" dirty="0" smtClean="0">
              <a:latin typeface="Arial Narrow" pitchFamily="34" charset="0"/>
            </a:endParaRPr>
          </a:p>
          <a:p>
            <a:pPr>
              <a:defRPr/>
            </a:pPr>
            <a:r>
              <a:rPr lang="en-US" sz="2400" dirty="0" smtClean="0">
                <a:latin typeface="Arial Narrow" pitchFamily="34" charset="0"/>
              </a:rPr>
              <a:t>Whether the technical and financial evaluation was done properly and in fair manner?</a:t>
            </a:r>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Arial Narrow" pitchFamily="34" charset="0"/>
              </a:rPr>
              <a:t>Procurement Audit Check List (4)</a:t>
            </a:r>
            <a:endParaRPr lang="en-IN" sz="2800" dirty="0"/>
          </a:p>
        </p:txBody>
      </p:sp>
      <p:sp>
        <p:nvSpPr>
          <p:cNvPr id="3" name="Content Placeholder 2"/>
          <p:cNvSpPr>
            <a:spLocks noGrp="1"/>
          </p:cNvSpPr>
          <p:nvPr>
            <p:ph idx="1"/>
          </p:nvPr>
        </p:nvSpPr>
        <p:spPr/>
        <p:txBody>
          <a:bodyPr/>
          <a:lstStyle/>
          <a:p>
            <a:pPr algn="just">
              <a:defRPr/>
            </a:pPr>
            <a:r>
              <a:rPr lang="en-US" sz="2400" dirty="0" smtClean="0">
                <a:latin typeface="Arial Narrow" pitchFamily="34" charset="0"/>
              </a:rPr>
              <a:t>Whether the contracted firm, supplied the goods or executed the work as per the quality, quantity and price indicated in the contract agreement/ supply order?</a:t>
            </a:r>
            <a:br>
              <a:rPr lang="en-US" sz="2400" dirty="0" smtClean="0">
                <a:latin typeface="Arial Narrow" pitchFamily="34" charset="0"/>
              </a:rPr>
            </a:br>
            <a:endParaRPr lang="en-US" sz="2400" dirty="0" smtClean="0">
              <a:latin typeface="Arial Narrow" pitchFamily="34" charset="0"/>
            </a:endParaRPr>
          </a:p>
          <a:p>
            <a:pPr algn="just">
              <a:defRPr/>
            </a:pPr>
            <a:r>
              <a:rPr lang="en-US" sz="2400" dirty="0" smtClean="0">
                <a:latin typeface="Arial Narrow" pitchFamily="34" charset="0"/>
              </a:rPr>
              <a:t>Whether the goods were supplied or works executed in time and properly recorded in measurement books and stock/works registers after inspection?</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237" y="478844"/>
            <a:ext cx="10810783" cy="623047"/>
          </a:xfrm>
        </p:spPr>
        <p:txBody>
          <a:bodyPr>
            <a:normAutofit fontScale="90000"/>
          </a:bodyPr>
          <a:lstStyle/>
          <a:p>
            <a:pPr algn="ctr"/>
            <a:r>
              <a:rPr lang="en-IN" sz="3100" b="1" dirty="0" smtClean="0">
                <a:latin typeface="Arial Narrow" panose="020B0606020202030204" pitchFamily="34" charset="0"/>
              </a:rPr>
              <a:t>What is PROCUREMENT ?</a:t>
            </a:r>
            <a:r>
              <a:rPr lang="en-IN" sz="3600" b="1" dirty="0">
                <a:latin typeface="Arial Narrow" panose="020B0606020202030204" pitchFamily="34" charset="0"/>
              </a:rPr>
              <a:t/>
            </a:r>
            <a:br>
              <a:rPr lang="en-IN" sz="3600" b="1" dirty="0">
                <a:latin typeface="Arial Narrow" panose="020B0606020202030204" pitchFamily="34" charset="0"/>
              </a:rPr>
            </a:br>
            <a:endParaRPr lang="en-IN" sz="3600" b="1" dirty="0"/>
          </a:p>
        </p:txBody>
      </p:sp>
      <p:sp>
        <p:nvSpPr>
          <p:cNvPr id="3" name="Content Placeholder 2"/>
          <p:cNvSpPr>
            <a:spLocks noGrp="1"/>
          </p:cNvSpPr>
          <p:nvPr>
            <p:ph idx="1"/>
          </p:nvPr>
        </p:nvSpPr>
        <p:spPr>
          <a:xfrm>
            <a:off x="646111" y="1075765"/>
            <a:ext cx="10810783" cy="5553635"/>
          </a:xfrm>
        </p:spPr>
        <p:txBody>
          <a:bodyPr>
            <a:normAutofit/>
          </a:bodyPr>
          <a:lstStyle/>
          <a:p>
            <a:pPr marL="0" indent="0">
              <a:lnSpc>
                <a:spcPct val="110000"/>
              </a:lnSpc>
              <a:spcBef>
                <a:spcPts val="600"/>
              </a:spcBef>
              <a:buNone/>
            </a:pPr>
            <a:r>
              <a:rPr lang="en-IN" sz="2400" b="1" dirty="0" smtClean="0">
                <a:latin typeface="Arial Narrow" panose="020B0606020202030204" pitchFamily="34" charset="0"/>
              </a:rPr>
              <a:t>United Nations Commission On International Trade Law (UNCITRAL)</a:t>
            </a:r>
          </a:p>
          <a:p>
            <a:pPr marL="0" indent="0" algn="just">
              <a:lnSpc>
                <a:spcPct val="110000"/>
              </a:lnSpc>
              <a:spcBef>
                <a:spcPts val="600"/>
              </a:spcBef>
              <a:buNone/>
            </a:pPr>
            <a:r>
              <a:rPr lang="en-IN" sz="2400" dirty="0" smtClean="0">
                <a:latin typeface="Arial Narrow" panose="020B0606020202030204" pitchFamily="34" charset="0"/>
              </a:rPr>
              <a:t>Procurement means the acquisition of goods, construction or services by a procuring authority.</a:t>
            </a:r>
          </a:p>
          <a:p>
            <a:pPr marL="0" indent="0">
              <a:lnSpc>
                <a:spcPct val="110000"/>
              </a:lnSpc>
              <a:spcBef>
                <a:spcPts val="600"/>
              </a:spcBef>
              <a:buNone/>
            </a:pPr>
            <a:r>
              <a:rPr lang="en-IN" sz="2400" b="1" dirty="0" smtClean="0">
                <a:latin typeface="Arial Narrow" panose="020B0606020202030204" pitchFamily="34" charset="0"/>
              </a:rPr>
              <a:t>United Nations</a:t>
            </a:r>
            <a:endParaRPr lang="en-IN" sz="2400" b="1" dirty="0">
              <a:latin typeface="Arial Narrow" panose="020B0606020202030204" pitchFamily="34" charset="0"/>
            </a:endParaRPr>
          </a:p>
          <a:p>
            <a:pPr marL="0" indent="0" algn="just">
              <a:lnSpc>
                <a:spcPct val="110000"/>
              </a:lnSpc>
              <a:spcBef>
                <a:spcPts val="600"/>
              </a:spcBef>
              <a:buNone/>
            </a:pPr>
            <a:r>
              <a:rPr lang="en-IN" sz="2400" dirty="0">
                <a:latin typeface="Arial Narrow" panose="020B0606020202030204" pitchFamily="34" charset="0"/>
              </a:rPr>
              <a:t>Procurement functions include all actions necessary for the acquisition, by purchase or lease, of property, including products and real property, and of services, including works. </a:t>
            </a:r>
            <a:endParaRPr lang="en-IN" sz="2400" dirty="0" smtClean="0">
              <a:latin typeface="Arial Narrow" panose="020B0606020202030204" pitchFamily="34" charset="0"/>
            </a:endParaRPr>
          </a:p>
          <a:p>
            <a:pPr marL="0" indent="0">
              <a:lnSpc>
                <a:spcPct val="110000"/>
              </a:lnSpc>
              <a:spcBef>
                <a:spcPts val="600"/>
              </a:spcBef>
              <a:buNone/>
            </a:pPr>
            <a:r>
              <a:rPr lang="en-IN" sz="2400" b="1" dirty="0" smtClean="0">
                <a:latin typeface="Arial Narrow" panose="020B0606020202030204" pitchFamily="34" charset="0"/>
              </a:rPr>
              <a:t>Public Procurement Bill 2012</a:t>
            </a:r>
            <a:endParaRPr lang="en-IN" sz="2400" b="1" dirty="0">
              <a:latin typeface="Arial Narrow" panose="020B0606020202030204" pitchFamily="34" charset="0"/>
            </a:endParaRPr>
          </a:p>
          <a:p>
            <a:pPr marL="0" indent="0" algn="just">
              <a:lnSpc>
                <a:spcPct val="110000"/>
              </a:lnSpc>
              <a:spcBef>
                <a:spcPts val="600"/>
              </a:spcBef>
              <a:buNone/>
            </a:pPr>
            <a:r>
              <a:rPr lang="en-IN" sz="2400" dirty="0">
                <a:latin typeface="Arial Narrow" panose="020B0606020202030204" pitchFamily="34" charset="0"/>
              </a:rPr>
              <a:t>‘’Procurement’’ or ‘’public procurement’’ means acquisition by purchase, lease, licence or otherwise of goods, works or services or any combination thereof, including award of Public Private Partnership projects, by a procuring entity, whether directly or through an agency with which a contract for procurement services is entered into, but does not include any acquisition of goods, works or services without consideration, and the term ‘’procure’’ or ‘’procured’’ shall be construed accordingly. </a:t>
            </a:r>
          </a:p>
          <a:p>
            <a:pPr marL="0" indent="0">
              <a:lnSpc>
                <a:spcPct val="150000"/>
              </a:lnSpc>
              <a:buNone/>
            </a:pPr>
            <a:endParaRPr lang="en-IN" sz="1800" dirty="0" smtClean="0">
              <a:latin typeface="Arial Narrow" panose="020B0606020202030204" pitchFamily="34" charset="0"/>
            </a:endParaRPr>
          </a:p>
          <a:p>
            <a:pPr marL="0" indent="0">
              <a:lnSpc>
                <a:spcPct val="150000"/>
              </a:lnSpc>
              <a:buNone/>
            </a:pPr>
            <a:endParaRPr lang="en-IN" sz="1800" dirty="0" smtClean="0">
              <a:latin typeface="Arial Narrow" panose="020B0606020202030204" pitchFamily="34" charset="0"/>
            </a:endParaRPr>
          </a:p>
          <a:p>
            <a:pPr marL="0" indent="0" algn="just">
              <a:buNone/>
            </a:pPr>
            <a:endParaRPr lang="en-IN" sz="1800" dirty="0">
              <a:latin typeface="Arial Narrow" panose="020B0606020202030204" pitchFamily="34" charset="0"/>
            </a:endParaRPr>
          </a:p>
        </p:txBody>
      </p:sp>
    </p:spTree>
    <p:extLst>
      <p:ext uri="{BB962C8B-B14F-4D97-AF65-F5344CB8AC3E}">
        <p14:creationId xmlns="" xmlns:p14="http://schemas.microsoft.com/office/powerpoint/2010/main" val="22356998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Arial Narrow" pitchFamily="34" charset="0"/>
              </a:rPr>
              <a:t>Procurement Audit Check List (5)</a:t>
            </a:r>
            <a:endParaRPr lang="en-IN" sz="2800" dirty="0"/>
          </a:p>
        </p:txBody>
      </p:sp>
      <p:sp>
        <p:nvSpPr>
          <p:cNvPr id="3" name="Content Placeholder 2"/>
          <p:cNvSpPr>
            <a:spLocks noGrp="1"/>
          </p:cNvSpPr>
          <p:nvPr>
            <p:ph idx="1"/>
          </p:nvPr>
        </p:nvSpPr>
        <p:spPr/>
        <p:txBody>
          <a:bodyPr/>
          <a:lstStyle/>
          <a:p>
            <a:pPr>
              <a:defRPr/>
            </a:pPr>
            <a:r>
              <a:rPr lang="en-US" sz="2400" dirty="0" smtClean="0">
                <a:latin typeface="Arial Narrow" pitchFamily="34" charset="0"/>
              </a:rPr>
              <a:t>Whether the payment was made to the supplier/ contractor within the time frames indicated in the contracts? If not, reasons for delay.   </a:t>
            </a:r>
            <a:br>
              <a:rPr lang="en-US" sz="2400" dirty="0" smtClean="0">
                <a:latin typeface="Arial Narrow" pitchFamily="34" charset="0"/>
              </a:rPr>
            </a:br>
            <a:endParaRPr lang="en-US" sz="2400" dirty="0" smtClean="0">
              <a:latin typeface="Arial Narrow" pitchFamily="34" charset="0"/>
            </a:endParaRPr>
          </a:p>
          <a:p>
            <a:pPr algn="just">
              <a:defRPr/>
            </a:pPr>
            <a:r>
              <a:rPr lang="en-US" sz="2400" dirty="0" smtClean="0">
                <a:latin typeface="Arial Narrow" pitchFamily="34" charset="0"/>
              </a:rPr>
              <a:t>Whether the EMDs and securities were returned within the time frames indicated in the contracts? If not, reasons for delay. </a:t>
            </a:r>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Summing up…….</a:t>
            </a:r>
            <a:endParaRPr lang="en-IN" sz="2800" b="1" dirty="0">
              <a:latin typeface="Arial Narrow" pitchFamily="34" charset="0"/>
            </a:endParaRPr>
          </a:p>
        </p:txBody>
      </p:sp>
      <p:sp>
        <p:nvSpPr>
          <p:cNvPr id="3" name="Content Placeholder 2"/>
          <p:cNvSpPr>
            <a:spLocks noGrp="1"/>
          </p:cNvSpPr>
          <p:nvPr>
            <p:ph idx="1"/>
          </p:nvPr>
        </p:nvSpPr>
        <p:spPr/>
        <p:txBody>
          <a:bodyPr/>
          <a:lstStyle/>
          <a:p>
            <a:pPr>
              <a:buNone/>
            </a:pPr>
            <a:r>
              <a:rPr lang="en-IN" b="1" dirty="0" smtClean="0"/>
              <a:t>	</a:t>
            </a:r>
            <a:r>
              <a:rPr lang="en-IN" b="1" dirty="0" smtClean="0">
                <a:latin typeface="Arial Narrow" pitchFamily="34" charset="0"/>
              </a:rPr>
              <a:t>India's</a:t>
            </a:r>
            <a:r>
              <a:rPr lang="en-IN" dirty="0" smtClean="0">
                <a:latin typeface="Arial Narrow" pitchFamily="34" charset="0"/>
              </a:rPr>
              <a:t> regulatory and institutional framework </a:t>
            </a:r>
            <a:r>
              <a:rPr lang="en-IN" dirty="0" smtClean="0">
                <a:latin typeface="Arial Narrow" pitchFamily="34" charset="0"/>
              </a:rPr>
              <a:t>seek </a:t>
            </a:r>
            <a:r>
              <a:rPr lang="en-IN" dirty="0" smtClean="0">
                <a:latin typeface="Arial Narrow" pitchFamily="34" charset="0"/>
              </a:rPr>
              <a:t>to ensure responsibility, accountability and efficiency in the </a:t>
            </a:r>
            <a:r>
              <a:rPr lang="en-IN" b="1" dirty="0" smtClean="0">
                <a:latin typeface="Arial Narrow" pitchFamily="34" charset="0"/>
              </a:rPr>
              <a:t>public procurement</a:t>
            </a:r>
            <a:r>
              <a:rPr lang="en-IN" dirty="0" smtClean="0">
                <a:latin typeface="Arial Narrow" pitchFamily="34" charset="0"/>
              </a:rPr>
              <a:t> regime. The underlying principle is to procure materials/services of specified quality at the most competitive prices in a transparent and non-arbitrary manner</a:t>
            </a:r>
            <a:endParaRPr lang="en-IN" dirty="0">
              <a:latin typeface="Arial Narrow"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latin typeface="Arial Narrow" pitchFamily="34" charset="0"/>
              </a:rPr>
              <a:t>Thank you</a:t>
            </a:r>
            <a:endParaRPr lang="en-IN" b="1" dirty="0"/>
          </a:p>
        </p:txBody>
      </p:sp>
      <p:sp>
        <p:nvSpPr>
          <p:cNvPr id="3" name="Content Placeholder 2"/>
          <p:cNvSpPr>
            <a:spLocks noGrp="1"/>
          </p:cNvSpPr>
          <p:nvPr>
            <p:ph idx="1"/>
          </p:nvPr>
        </p:nvSpPr>
        <p:spPr/>
        <p:txBody>
          <a:bodyPr>
            <a:normAutofit lnSpcReduction="10000"/>
          </a:bodyPr>
          <a:lstStyle/>
          <a:p>
            <a:pPr algn="ctr">
              <a:buNone/>
            </a:pPr>
            <a:r>
              <a:rPr lang="en-IN" sz="5400" b="1" dirty="0" smtClean="0">
                <a:solidFill>
                  <a:srgbClr val="FF0000"/>
                </a:solidFill>
                <a:latin typeface="Arial Narrow" pitchFamily="34" charset="0"/>
              </a:rPr>
              <a:t>Have a nice day</a:t>
            </a:r>
          </a:p>
          <a:p>
            <a:pPr algn="ctr">
              <a:buNone/>
            </a:pPr>
            <a:endParaRPr lang="en-IN" sz="5400" b="1" dirty="0" smtClean="0">
              <a:solidFill>
                <a:srgbClr val="FF0000"/>
              </a:solidFill>
              <a:latin typeface="Arial Narrow" pitchFamily="34" charset="0"/>
            </a:endParaRPr>
          </a:p>
          <a:p>
            <a:pPr algn="ctr">
              <a:buNone/>
            </a:pPr>
            <a:endParaRPr lang="en-IN" sz="5400" b="1" dirty="0" smtClean="0">
              <a:solidFill>
                <a:srgbClr val="FF0000"/>
              </a:solidFill>
              <a:latin typeface="Arial Narrow" pitchFamily="34" charset="0"/>
            </a:endParaRPr>
          </a:p>
          <a:p>
            <a:pPr algn="ctr">
              <a:buNone/>
            </a:pPr>
            <a:endParaRPr lang="en-IN" sz="5400" b="1" dirty="0" smtClean="0">
              <a:solidFill>
                <a:srgbClr val="FF0000"/>
              </a:solidFill>
              <a:latin typeface="Arial Narrow" pitchFamily="34" charset="0"/>
            </a:endParaRPr>
          </a:p>
          <a:p>
            <a:pPr algn="r">
              <a:buNone/>
            </a:pPr>
            <a:r>
              <a:rPr lang="en-IN" sz="3200" b="1" dirty="0" smtClean="0">
                <a:latin typeface="Arial Narrow" pitchFamily="34" charset="0"/>
              </a:rPr>
              <a:t>V K </a:t>
            </a:r>
            <a:r>
              <a:rPr lang="en-IN" sz="3200" b="1" dirty="0" err="1" smtClean="0">
                <a:latin typeface="Arial Narrow" pitchFamily="34" charset="0"/>
              </a:rPr>
              <a:t>Mathur</a:t>
            </a:r>
            <a:endParaRPr lang="en-IN" sz="3200" b="1" dirty="0" smtClean="0">
              <a:latin typeface="Arial Narrow" pitchFamily="34" charset="0"/>
            </a:endParaRPr>
          </a:p>
          <a:p>
            <a:pPr algn="r">
              <a:buNone/>
            </a:pPr>
            <a:r>
              <a:rPr lang="en-IN" sz="3200" b="1" dirty="0" smtClean="0">
                <a:solidFill>
                  <a:srgbClr val="0070C0"/>
                </a:solidFill>
                <a:latin typeface="Arial Narrow" pitchFamily="34" charset="0"/>
              </a:rPr>
              <a:t>https://www.materialsmanagement.info</a:t>
            </a:r>
          </a:p>
          <a:p>
            <a:pPr algn="ctr">
              <a:buNone/>
            </a:pPr>
            <a:endParaRPr lang="en-IN" sz="5400" b="1" dirty="0" smtClean="0">
              <a:solidFill>
                <a:srgbClr val="FF0000"/>
              </a:solidFill>
              <a:latin typeface="Arial Narrow" pitchFamily="34" charset="0"/>
            </a:endParaRPr>
          </a:p>
          <a:p>
            <a:endParaRPr lang="en-IN"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nvPr>
        </p:nvGraphicFramePr>
        <p:xfrm>
          <a:off x="1371600" y="304800"/>
          <a:ext cx="92964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Diagram 11"/>
          <p:cNvGraphicFramePr/>
          <p:nvPr>
            <p:extLst/>
          </p:nvPr>
        </p:nvGraphicFramePr>
        <p:xfrm>
          <a:off x="4419600" y="1600200"/>
          <a:ext cx="4343400" cy="2895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 xmlns:p14="http://schemas.microsoft.com/office/powerpoint/2010/main" val="3417922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09600" y="0"/>
            <a:ext cx="10972800" cy="1143000"/>
          </a:xfrm>
        </p:spPr>
        <p:txBody>
          <a:bodyPr>
            <a:normAutofit/>
          </a:bodyPr>
          <a:lstStyle/>
          <a:p>
            <a:pPr algn="ctr"/>
            <a:r>
              <a:rPr lang="en-US" sz="2800" b="1" dirty="0" smtClean="0">
                <a:latin typeface="Arial Narrow" pitchFamily="34" charset="0"/>
              </a:rPr>
              <a:t>Public Procurement</a:t>
            </a:r>
            <a:endParaRPr lang="en-US" sz="2800" dirty="0" smtClean="0">
              <a:latin typeface="Arial Narrow" pitchFamily="34" charset="0"/>
            </a:endParaRPr>
          </a:p>
        </p:txBody>
      </p:sp>
      <p:sp>
        <p:nvSpPr>
          <p:cNvPr id="62467" name="Content Placeholder 2"/>
          <p:cNvSpPr>
            <a:spLocks noGrp="1"/>
          </p:cNvSpPr>
          <p:nvPr>
            <p:ph idx="1"/>
          </p:nvPr>
        </p:nvSpPr>
        <p:spPr>
          <a:xfrm>
            <a:off x="304800" y="1265238"/>
            <a:ext cx="11582400" cy="5440362"/>
          </a:xfrm>
        </p:spPr>
        <p:txBody>
          <a:bodyPr>
            <a:normAutofit/>
          </a:bodyPr>
          <a:lstStyle/>
          <a:p>
            <a:pPr marL="0" indent="0" algn="just">
              <a:buFont typeface="Arial" charset="0"/>
              <a:buNone/>
            </a:pPr>
            <a:r>
              <a:rPr lang="en-US" dirty="0" smtClean="0">
                <a:latin typeface="Arial Narrow" pitchFamily="34" charset="0"/>
              </a:rPr>
              <a:t>Government procurement, also called public tendering or public procurement, is the procurement of works, goods and services on behalf of a public authority, such as a government agency. A well  functioning procurement system can be said to be in place if it achieves the objectives of transparency, competition, economy, efficiency, fairness and </a:t>
            </a:r>
            <a:r>
              <a:rPr lang="en-US" dirty="0" smtClean="0">
                <a:latin typeface="Arial Narrow" pitchFamily="34" charset="0"/>
              </a:rPr>
              <a:t>accountability.</a:t>
            </a:r>
          </a:p>
          <a:p>
            <a:pPr marL="0" indent="0" algn="just">
              <a:buFont typeface="Arial" charset="0"/>
              <a:buNone/>
            </a:pPr>
            <a:r>
              <a:rPr lang="en-IN" dirty="0" smtClean="0">
                <a:latin typeface="Arial Narrow" pitchFamily="34" charset="0"/>
              </a:rPr>
              <a:t>As the economy grows, the size of </a:t>
            </a:r>
            <a:r>
              <a:rPr lang="en-IN" b="1" dirty="0" smtClean="0">
                <a:latin typeface="Arial Narrow" pitchFamily="34" charset="0"/>
              </a:rPr>
              <a:t>public</a:t>
            </a:r>
            <a:r>
              <a:rPr lang="en-IN" dirty="0" smtClean="0">
                <a:latin typeface="Arial Narrow" pitchFamily="34" charset="0"/>
              </a:rPr>
              <a:t> expenditure becomes larger and </a:t>
            </a:r>
            <a:r>
              <a:rPr lang="en-IN" b="1" dirty="0" smtClean="0">
                <a:latin typeface="Arial Narrow" pitchFamily="34" charset="0"/>
              </a:rPr>
              <a:t>procurement</a:t>
            </a:r>
            <a:r>
              <a:rPr lang="en-IN" dirty="0" smtClean="0">
                <a:latin typeface="Arial Narrow" pitchFamily="34" charset="0"/>
              </a:rPr>
              <a:t> is one of the most important activities in governmental operation. Therefore, </a:t>
            </a:r>
            <a:r>
              <a:rPr lang="en-IN" b="1" dirty="0" smtClean="0">
                <a:latin typeface="Arial Narrow" pitchFamily="34" charset="0"/>
              </a:rPr>
              <a:t>public procurement</a:t>
            </a:r>
            <a:r>
              <a:rPr lang="en-IN" dirty="0" smtClean="0">
                <a:latin typeface="Arial Narrow" pitchFamily="34" charset="0"/>
              </a:rPr>
              <a:t> can influence many areas and change the way of doing things in the nation. That is the power of </a:t>
            </a:r>
            <a:r>
              <a:rPr lang="en-IN" b="1" dirty="0" smtClean="0">
                <a:latin typeface="Arial Narrow" pitchFamily="34" charset="0"/>
              </a:rPr>
              <a:t>public procurement</a:t>
            </a:r>
            <a:r>
              <a:rPr lang="en-IN" dirty="0" smtClean="0">
                <a:latin typeface="Arial Narrow" pitchFamily="34" charset="0"/>
              </a:rPr>
              <a:t>.</a:t>
            </a:r>
            <a:endParaRPr lang="en-US" dirty="0" smtClean="0">
              <a:latin typeface="Arial Narrow"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Constitutional provisions</a:t>
            </a:r>
            <a:endParaRPr lang="en-IN" sz="2800" dirty="0">
              <a:latin typeface="Arial Narrow" pitchFamily="34" charset="0"/>
            </a:endParaRPr>
          </a:p>
        </p:txBody>
      </p:sp>
      <p:sp>
        <p:nvSpPr>
          <p:cNvPr id="3" name="Content Placeholder 2"/>
          <p:cNvSpPr>
            <a:spLocks noGrp="1"/>
          </p:cNvSpPr>
          <p:nvPr>
            <p:ph idx="1"/>
          </p:nvPr>
        </p:nvSpPr>
        <p:spPr/>
        <p:txBody>
          <a:bodyPr>
            <a:normAutofit/>
          </a:bodyPr>
          <a:lstStyle/>
          <a:p>
            <a:pPr algn="just">
              <a:buNone/>
            </a:pPr>
            <a:r>
              <a:rPr lang="en-IN" dirty="0" smtClean="0">
                <a:latin typeface="Arial Narrow" pitchFamily="34" charset="0"/>
              </a:rPr>
              <a:t>   The Constitution of India authorises the Central and State Governments to contract for goods and services in the name of the President of India or the Governor of the State (respectively), and directs autonomy in public spending. However, it does not stipulate any procurement policies or procedures</a:t>
            </a:r>
            <a:r>
              <a:rPr lang="en-IN" dirty="0" smtClean="0">
                <a:latin typeface="Arial Narrow" pitchFamily="34" charset="0"/>
              </a:rPr>
              <a:t>.</a:t>
            </a:r>
          </a:p>
          <a:p>
            <a:pPr algn="just">
              <a:buNone/>
            </a:pPr>
            <a:endParaRPr lang="en-IN" dirty="0">
              <a:latin typeface="Arial Narrow"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Legislative provisions</a:t>
            </a:r>
            <a:endParaRPr lang="en-IN" sz="2800" dirty="0">
              <a:latin typeface="Arial Narrow" pitchFamily="34" charset="0"/>
            </a:endParaRPr>
          </a:p>
        </p:txBody>
      </p:sp>
      <p:sp>
        <p:nvSpPr>
          <p:cNvPr id="3" name="Content Placeholder 2"/>
          <p:cNvSpPr>
            <a:spLocks noGrp="1"/>
          </p:cNvSpPr>
          <p:nvPr>
            <p:ph idx="1"/>
          </p:nvPr>
        </p:nvSpPr>
        <p:spPr/>
        <p:txBody>
          <a:bodyPr>
            <a:normAutofit lnSpcReduction="10000"/>
          </a:bodyPr>
          <a:lstStyle/>
          <a:p>
            <a:pPr lvl="1"/>
            <a:r>
              <a:rPr lang="en-IN" sz="2800" dirty="0" smtClean="0">
                <a:latin typeface="Arial Narrow" pitchFamily="34" charset="0"/>
              </a:rPr>
              <a:t>There is no comprehensive central legislation exclusively governing public procurement. Nonetheless, various procurement rules and policies are guided by central legislations such as the Contract Act 1872, Sale of Goods Act 1930, Prevention of Corruption Act 1988, Arbitration and Conciliation Act 1996, etc.</a:t>
            </a:r>
            <a:br>
              <a:rPr lang="en-IN" sz="2800" dirty="0" smtClean="0">
                <a:latin typeface="Arial Narrow" pitchFamily="34" charset="0"/>
              </a:rPr>
            </a:br>
            <a:endParaRPr lang="en-IN" sz="2800" dirty="0" smtClean="0">
              <a:latin typeface="Arial Narrow" pitchFamily="34" charset="0"/>
            </a:endParaRPr>
          </a:p>
          <a:p>
            <a:pPr lvl="1"/>
            <a:r>
              <a:rPr lang="en-IN" sz="2800" dirty="0" smtClean="0">
                <a:latin typeface="Arial Narrow" pitchFamily="34" charset="0"/>
              </a:rPr>
              <a:t>In addition, certain states, like Tamil </a:t>
            </a:r>
            <a:r>
              <a:rPr lang="en-IN" sz="2800" dirty="0" err="1" smtClean="0">
                <a:latin typeface="Arial Narrow" pitchFamily="34" charset="0"/>
              </a:rPr>
              <a:t>Nadu</a:t>
            </a:r>
            <a:r>
              <a:rPr lang="en-IN" sz="2800" dirty="0" smtClean="0">
                <a:latin typeface="Arial Narrow" pitchFamily="34" charset="0"/>
              </a:rPr>
              <a:t>, Karnataka, Andhra Pradesh, Assam and Rajasthan have enacted state-specific legislation such as the Tamil </a:t>
            </a:r>
            <a:r>
              <a:rPr lang="en-IN" sz="2800" dirty="0" err="1" smtClean="0">
                <a:latin typeface="Arial Narrow" pitchFamily="34" charset="0"/>
              </a:rPr>
              <a:t>Nadu</a:t>
            </a:r>
            <a:r>
              <a:rPr lang="en-IN" sz="2800" dirty="0" smtClean="0">
                <a:latin typeface="Arial Narrow" pitchFamily="34" charset="0"/>
              </a:rPr>
              <a:t> Transparency in Tenders Act, 1998, Karnataka Transparency in Public Procurement Act, 1999, the Rajasthan Transparency in Public Procurement Act, 2012, etc., that govern procedure for procurement in these states.</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800" b="1" dirty="0" smtClean="0">
                <a:latin typeface="Arial Narrow" pitchFamily="34" charset="0"/>
              </a:rPr>
              <a:t>Administrative  guidelines</a:t>
            </a:r>
            <a:endParaRPr lang="en-IN" sz="2800" dirty="0">
              <a:latin typeface="Arial Narrow" pitchFamily="34" charset="0"/>
            </a:endParaRPr>
          </a:p>
        </p:txBody>
      </p:sp>
      <p:sp>
        <p:nvSpPr>
          <p:cNvPr id="3" name="Content Placeholder 2"/>
          <p:cNvSpPr>
            <a:spLocks noGrp="1"/>
          </p:cNvSpPr>
          <p:nvPr>
            <p:ph idx="1"/>
          </p:nvPr>
        </p:nvSpPr>
        <p:spPr/>
        <p:txBody>
          <a:bodyPr>
            <a:normAutofit/>
          </a:bodyPr>
          <a:lstStyle/>
          <a:p>
            <a:pPr marL="228600" lvl="1">
              <a:spcBef>
                <a:spcPts val="1000"/>
              </a:spcBef>
            </a:pPr>
            <a:r>
              <a:rPr lang="en-IN" sz="2800" dirty="0" smtClean="0">
                <a:latin typeface="Arial Narrow" pitchFamily="34" charset="0"/>
              </a:rPr>
              <a:t>Comprehensive administrative rules and directives on financial management and procedures for government procurement are contained in the General Financial Rules ("</a:t>
            </a:r>
            <a:r>
              <a:rPr lang="en-IN" sz="2800" b="1" dirty="0" smtClean="0">
                <a:latin typeface="Arial Narrow" pitchFamily="34" charset="0"/>
              </a:rPr>
              <a:t>GFR</a:t>
            </a:r>
            <a:r>
              <a:rPr lang="en-IN" sz="2800" dirty="0" smtClean="0">
                <a:latin typeface="Arial Narrow" pitchFamily="34" charset="0"/>
              </a:rPr>
              <a:t>") initially implemented in 1947 and last modified in 2017. All government purchases must strictly adhere to the principles outlined in the GFR, which include specific rules on procurement of goods and services and contract management.</a:t>
            </a:r>
          </a:p>
          <a:p>
            <a:pPr marL="228600" lvl="1">
              <a:spcBef>
                <a:spcPts val="1000"/>
              </a:spcBef>
            </a:pPr>
            <a:r>
              <a:rPr lang="en-IN" sz="2800" dirty="0" smtClean="0">
                <a:latin typeface="Arial Narrow" pitchFamily="34" charset="0"/>
              </a:rPr>
              <a:t>In 2017, the government issued the Public Procurement (Preference to Make in India) Order 2017 which grants purchase preference to local suppliers based on certain conditions so as to promote manufacturing and production of goods and services in India.</a:t>
            </a: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10524064" cy="665409"/>
          </a:xfrm>
        </p:spPr>
        <p:txBody>
          <a:bodyPr>
            <a:normAutofit fontScale="90000"/>
          </a:bodyPr>
          <a:lstStyle/>
          <a:p>
            <a:pPr algn="ctr"/>
            <a:r>
              <a:rPr lang="en-IN" sz="3100" b="1" dirty="0" smtClean="0">
                <a:latin typeface="Arial Narrow" panose="020B0606020202030204" pitchFamily="34" charset="0"/>
              </a:rPr>
              <a:t>Principles </a:t>
            </a:r>
            <a:r>
              <a:rPr lang="en-IN" sz="3100" b="1" dirty="0">
                <a:latin typeface="Arial Narrow" panose="020B0606020202030204" pitchFamily="34" charset="0"/>
              </a:rPr>
              <a:t>laid down by Supreme Court </a:t>
            </a:r>
            <a:r>
              <a:rPr lang="en-IN" sz="3600" b="1" dirty="0">
                <a:latin typeface="Arial Narrow" panose="020B0606020202030204" pitchFamily="34" charset="0"/>
              </a:rPr>
              <a:t/>
            </a:r>
            <a:br>
              <a:rPr lang="en-IN" sz="3600" b="1" dirty="0">
                <a:latin typeface="Arial Narrow" panose="020B0606020202030204" pitchFamily="34" charset="0"/>
              </a:rPr>
            </a:br>
            <a:endParaRPr lang="en-IN" sz="3600" b="1" dirty="0"/>
          </a:p>
        </p:txBody>
      </p:sp>
      <p:sp>
        <p:nvSpPr>
          <p:cNvPr id="3" name="Content Placeholder 2"/>
          <p:cNvSpPr>
            <a:spLocks noGrp="1"/>
          </p:cNvSpPr>
          <p:nvPr>
            <p:ph idx="1"/>
          </p:nvPr>
        </p:nvSpPr>
        <p:spPr>
          <a:xfrm>
            <a:off x="677334" y="1275009"/>
            <a:ext cx="10524065" cy="5179579"/>
          </a:xfrm>
        </p:spPr>
        <p:txBody>
          <a:bodyPr>
            <a:normAutofit/>
          </a:bodyPr>
          <a:lstStyle/>
          <a:p>
            <a:pPr marL="0" indent="0" algn="just">
              <a:buNone/>
            </a:pPr>
            <a:endParaRPr lang="en-IN" dirty="0" smtClean="0"/>
          </a:p>
          <a:p>
            <a:pPr marL="712788" lvl="1" indent="-538163" algn="just">
              <a:spcBef>
                <a:spcPts val="0"/>
              </a:spcBef>
              <a:spcAft>
                <a:spcPts val="1200"/>
              </a:spcAft>
            </a:pPr>
            <a:r>
              <a:rPr lang="en-IN" sz="2400" dirty="0" smtClean="0">
                <a:latin typeface="Arial Narrow" panose="020B0606020202030204" pitchFamily="34" charset="0"/>
              </a:rPr>
              <a:t>Government </a:t>
            </a:r>
            <a:r>
              <a:rPr lang="en-IN" sz="2400" dirty="0">
                <a:latin typeface="Arial Narrow" panose="020B0606020202030204" pitchFamily="34" charset="0"/>
              </a:rPr>
              <a:t>organizations are not allowed to work in secrecy in dealing with contracts, barring rare exceptions. </a:t>
            </a:r>
          </a:p>
          <a:p>
            <a:pPr marL="712788" lvl="1" indent="-538163" algn="just">
              <a:spcBef>
                <a:spcPts val="0"/>
              </a:spcBef>
              <a:spcAft>
                <a:spcPts val="1200"/>
              </a:spcAft>
            </a:pPr>
            <a:r>
              <a:rPr lang="en-IN" sz="2400" dirty="0">
                <a:latin typeface="Arial Narrow" panose="020B0606020202030204" pitchFamily="34" charset="0"/>
              </a:rPr>
              <a:t>Reasons for administrative decisions must be recorded, based on facts or opinions of knowledgeable persons again based on facts</a:t>
            </a:r>
            <a:r>
              <a:rPr lang="en-IN" sz="2400" dirty="0" smtClean="0">
                <a:latin typeface="Arial Narrow" panose="020B0606020202030204" pitchFamily="34" charset="0"/>
              </a:rPr>
              <a:t>.</a:t>
            </a:r>
          </a:p>
          <a:p>
            <a:pPr marL="712788" lvl="1" indent="-538163" algn="just">
              <a:spcBef>
                <a:spcPts val="0"/>
              </a:spcBef>
              <a:spcAft>
                <a:spcPts val="1200"/>
              </a:spcAft>
            </a:pPr>
            <a:r>
              <a:rPr lang="en-IN" sz="2400" dirty="0" smtClean="0">
                <a:latin typeface="Arial Narrow" panose="020B0606020202030204" pitchFamily="34" charset="0"/>
              </a:rPr>
              <a:t>Tendering Process or Public Auction is the basic requirement  for the award of any contract.</a:t>
            </a:r>
            <a:endParaRPr lang="en-IN" sz="2400" dirty="0">
              <a:latin typeface="Arial Narrow" panose="020B0606020202030204" pitchFamily="34" charset="0"/>
            </a:endParaRPr>
          </a:p>
          <a:p>
            <a:pPr marL="712788" lvl="1" indent="-538163" algn="just">
              <a:spcBef>
                <a:spcPts val="0"/>
              </a:spcBef>
              <a:spcAft>
                <a:spcPts val="1200"/>
              </a:spcAft>
            </a:pPr>
            <a:r>
              <a:rPr lang="en-IN" sz="2400" dirty="0">
                <a:latin typeface="Arial Narrow" panose="020B0606020202030204" pitchFamily="34" charset="0"/>
              </a:rPr>
              <a:t>Adequate publicity is essential.</a:t>
            </a:r>
          </a:p>
          <a:p>
            <a:pPr marL="712788" lvl="1" indent="-538163" algn="just">
              <a:spcBef>
                <a:spcPts val="0"/>
              </a:spcBef>
              <a:spcAft>
                <a:spcPts val="1200"/>
              </a:spcAft>
            </a:pPr>
            <a:r>
              <a:rPr lang="en-IN" sz="2400" dirty="0">
                <a:latin typeface="Arial Narrow" panose="020B0606020202030204" pitchFamily="34" charset="0"/>
              </a:rPr>
              <a:t>Officers engaged in public procurement have to perform fiduciary duty.</a:t>
            </a:r>
          </a:p>
          <a:p>
            <a:pPr marL="712788" lvl="1" indent="-538163" algn="just">
              <a:spcBef>
                <a:spcPts val="0"/>
              </a:spcBef>
              <a:spcAft>
                <a:spcPts val="1200"/>
              </a:spcAft>
            </a:pPr>
            <a:r>
              <a:rPr lang="en-IN" sz="2400" dirty="0">
                <a:latin typeface="Arial Narrow" panose="020B0606020202030204" pitchFamily="34" charset="0"/>
              </a:rPr>
              <a:t>There has to be fair play in the actions for procurement.</a:t>
            </a:r>
          </a:p>
          <a:p>
            <a:pPr marL="712788" lvl="1" indent="-538163" algn="just">
              <a:spcBef>
                <a:spcPts val="0"/>
              </a:spcBef>
              <a:spcAft>
                <a:spcPts val="1200"/>
              </a:spcAft>
            </a:pPr>
            <a:r>
              <a:rPr lang="en-IN" sz="2400" dirty="0">
                <a:latin typeface="Arial Narrow" panose="020B0606020202030204" pitchFamily="34" charset="0"/>
              </a:rPr>
              <a:t>Bid evaluation has to be strictly in accordance with the bid evaluation criteria stated while inviting the bid.</a:t>
            </a:r>
          </a:p>
          <a:p>
            <a:endParaRPr lang="en-IN" dirty="0"/>
          </a:p>
        </p:txBody>
      </p:sp>
    </p:spTree>
    <p:extLst>
      <p:ext uri="{BB962C8B-B14F-4D97-AF65-F5344CB8AC3E}">
        <p14:creationId xmlns="" xmlns:p14="http://schemas.microsoft.com/office/powerpoint/2010/main" val="1370989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2443</TotalTime>
  <Words>2120</Words>
  <Application>Microsoft Office PowerPoint</Application>
  <PresentationFormat>Custom</PresentationFormat>
  <Paragraphs>209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 Introduction to Public  Procurement  by  V K Mathur Ex General Manager (MM &amp; Mktg),   Steel Authority of India Ltd.                                                        https://www.materialsmanagement.info  </vt:lpstr>
      <vt:lpstr>Outline of Presentation </vt:lpstr>
      <vt:lpstr>What is PROCUREMENT ? </vt:lpstr>
      <vt:lpstr>Slide 4</vt:lpstr>
      <vt:lpstr>Public Procurement</vt:lpstr>
      <vt:lpstr>Constitutional provisions</vt:lpstr>
      <vt:lpstr>Legislative provisions</vt:lpstr>
      <vt:lpstr>Administrative  guidelines</vt:lpstr>
      <vt:lpstr>Principles laid down by Supreme Court  </vt:lpstr>
      <vt:lpstr>    Executive Instructions   </vt:lpstr>
      <vt:lpstr>Other Laws relevant to public procurement </vt:lpstr>
      <vt:lpstr>Entities covered by legislation as Purchasers</vt:lpstr>
      <vt:lpstr>General Financial Rules (GFR) 2017</vt:lpstr>
      <vt:lpstr>Main features of GFRs </vt:lpstr>
      <vt:lpstr>Financial thresholds for determining individual contract coverage</vt:lpstr>
      <vt:lpstr>Financial thresholds for determining individual contract coverage contd.</vt:lpstr>
      <vt:lpstr>Financial thresholds for determining individual contract coverage (contd2)</vt:lpstr>
      <vt:lpstr>Overseers</vt:lpstr>
      <vt:lpstr>Principles of Public Procurement</vt:lpstr>
      <vt:lpstr>  Fundamental approach  </vt:lpstr>
      <vt:lpstr>Weaknesses in the existing system</vt:lpstr>
      <vt:lpstr>Way Forward </vt:lpstr>
      <vt:lpstr>Slide 23</vt:lpstr>
      <vt:lpstr>         The Public Procurement Bill –Objectives (2012,2015)</vt:lpstr>
      <vt:lpstr>Basic Features</vt:lpstr>
      <vt:lpstr>Procurement Audit Check List (1)</vt:lpstr>
      <vt:lpstr>Procurement Audit Check List (2)</vt:lpstr>
      <vt:lpstr>Procurement Audit Check List (3)</vt:lpstr>
      <vt:lpstr>Procurement Audit Check List (4)</vt:lpstr>
      <vt:lpstr>Procurement Audit Check List (5)</vt:lpstr>
      <vt:lpstr>Summing up…….</vt:lpstr>
      <vt:lpstr>Thank you</vt:lpstr>
    </vt:vector>
  </TitlesOfParts>
  <Company>Comptroller And Auditor General of India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CAG</dc:creator>
  <cp:lastModifiedBy>Hewlett-Packard Company</cp:lastModifiedBy>
  <cp:revision>256</cp:revision>
  <cp:lastPrinted>2015-09-28T04:52:34Z</cp:lastPrinted>
  <dcterms:created xsi:type="dcterms:W3CDTF">2015-08-31T05:17:42Z</dcterms:created>
  <dcterms:modified xsi:type="dcterms:W3CDTF">2020-11-08T14:41:56Z</dcterms:modified>
</cp:coreProperties>
</file>